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9" r:id="rId4"/>
    <p:sldId id="261" r:id="rId5"/>
    <p:sldId id="262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6" r:id="rId15"/>
    <p:sldId id="271" r:id="rId16"/>
    <p:sldId id="272" r:id="rId17"/>
    <p:sldId id="273" r:id="rId18"/>
    <p:sldId id="274" r:id="rId19"/>
    <p:sldId id="275" r:id="rId20"/>
    <p:sldId id="270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60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0"/>
    <p:penClr>
      <a:srgbClr val="FF0000"/>
    </p:penClr>
  </p:showPr>
  <p:clrMru>
    <a:srgbClr val="0000FF"/>
    <a:srgbClr val="3333FF"/>
    <a:srgbClr val="C894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459C0-7C2F-4359-AE1C-9DE19884BACA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F52B9-3F5B-484A-AB52-4B8EB601F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F52B9-3F5B-484A-AB52-4B8EB601F8E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F52B9-3F5B-484A-AB52-4B8EB601F8E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89;&#1074;&#1086;&#1103;%20&#1080;&#1075;&#1088;&#1072;\&#1079;&#1074;&#1091;&#1082;&#1080;\begingame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9;&#1074;&#1086;&#1103;%20&#1080;&#1075;&#1088;&#1072;\&#1079;&#1074;&#1091;&#1082;&#1080;\cat.MP3" TargetMode="External"/><Relationship Id="rId6" Type="http://schemas.openxmlformats.org/officeDocument/2006/relationships/image" Target="../media/image18.png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12.xml"/><Relationship Id="rId18" Type="http://schemas.openxmlformats.org/officeDocument/2006/relationships/slide" Target="slide13.xml"/><Relationship Id="rId26" Type="http://schemas.openxmlformats.org/officeDocument/2006/relationships/slide" Target="slide24.xml"/><Relationship Id="rId3" Type="http://schemas.openxmlformats.org/officeDocument/2006/relationships/image" Target="../media/image1.jpeg"/><Relationship Id="rId21" Type="http://schemas.openxmlformats.org/officeDocument/2006/relationships/slide" Target="slide19.xml"/><Relationship Id="rId7" Type="http://schemas.openxmlformats.org/officeDocument/2006/relationships/slide" Target="slide9.xml"/><Relationship Id="rId12" Type="http://schemas.openxmlformats.org/officeDocument/2006/relationships/slide" Target="slide7.xml"/><Relationship Id="rId17" Type="http://schemas.openxmlformats.org/officeDocument/2006/relationships/slide" Target="slide14.xml"/><Relationship Id="rId25" Type="http://schemas.openxmlformats.org/officeDocument/2006/relationships/slide" Target="slide25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6.xml"/><Relationship Id="rId24" Type="http://schemas.openxmlformats.org/officeDocument/2006/relationships/slide" Target="slide26.xml"/><Relationship Id="rId5" Type="http://schemas.openxmlformats.org/officeDocument/2006/relationships/slide" Target="slide4.xml"/><Relationship Id="rId15" Type="http://schemas.openxmlformats.org/officeDocument/2006/relationships/slide" Target="slide16.xml"/><Relationship Id="rId23" Type="http://schemas.openxmlformats.org/officeDocument/2006/relationships/slide" Target="slide27.xml"/><Relationship Id="rId10" Type="http://schemas.openxmlformats.org/officeDocument/2006/relationships/slide" Target="slide5.xml"/><Relationship Id="rId19" Type="http://schemas.openxmlformats.org/officeDocument/2006/relationships/slide" Target="slide22.xml"/><Relationship Id="rId4" Type="http://schemas.openxmlformats.org/officeDocument/2006/relationships/slide" Target="slide3.xml"/><Relationship Id="rId9" Type="http://schemas.openxmlformats.org/officeDocument/2006/relationships/slide" Target="slide11.xml"/><Relationship Id="rId14" Type="http://schemas.openxmlformats.org/officeDocument/2006/relationships/slide" Target="slide17.xml"/><Relationship Id="rId22" Type="http://schemas.openxmlformats.org/officeDocument/2006/relationships/slide" Target="slide18.xml"/><Relationship Id="rId27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9;&#1074;&#1086;&#1103;%20&#1080;&#1075;&#1088;&#1072;\&#1079;&#1074;&#1091;&#1082;&#1080;\aukcion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86;&#1089;&#1084;&#1086;&#1089;\&#1082;&#1086;&#1085;&#1082;&#1091;&#1088;&#1089;\&#1089;&#1074;&#1086;&#1103;%20&#1080;&#1075;&#1088;&#1072;\&#1079;&#1074;&#1091;&#1082;&#1080;\finalthink.mp3" TargetMode="Externa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ur/" TargetMode="External"/><Relationship Id="rId3" Type="http://schemas.openxmlformats.org/officeDocument/2006/relationships/hyperlink" Target="http://www.mrus.net/" TargetMode="External"/><Relationship Id="rId7" Type="http://schemas.openxmlformats.org/officeDocument/2006/relationships/hyperlink" Target="http://ru.wikipedia.org/wik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ronos.msu.ru/biographies/bruno.html" TargetMode="External"/><Relationship Id="rId5" Type="http://schemas.openxmlformats.org/officeDocument/2006/relationships/hyperlink" Target="http://www.bestpeopleofrussia.ru/persona/1423/" TargetMode="External"/><Relationship Id="rId4" Type="http://schemas.openxmlformats.org/officeDocument/2006/relationships/hyperlink" Target="http://www.cosmoworld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1071546"/>
            <a:ext cx="4828822" cy="4185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7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своя</a:t>
            </a:r>
            <a:r>
              <a:rPr lang="ru-RU" sz="17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9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9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992" y="5357826"/>
            <a:ext cx="90660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Муниципальная </a:t>
            </a:r>
            <a:r>
              <a:rPr lang="ru-RU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Сакулинская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основная общеобразовательная школа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Палехский район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2011г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домой 9">
            <a:hlinkClick r:id="" action="ppaction://hlinkshowjump?jump=endshow" highlightClick="1"/>
          </p:cNvPr>
          <p:cNvSpPr/>
          <p:nvPr/>
        </p:nvSpPr>
        <p:spPr>
          <a:xfrm>
            <a:off x="8429652" y="6286520"/>
            <a:ext cx="357190" cy="3280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28728" y="500042"/>
            <a:ext cx="6729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Космические дали </a:t>
            </a:r>
            <a:endParaRPr lang="ru-RU" sz="5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72462" y="6286520"/>
            <a:ext cx="328036" cy="328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beginga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2714620"/>
            <a:ext cx="86439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Выход в открытый космос</a:t>
            </a:r>
            <a:endParaRPr lang="ru-RU" sz="5400" dirty="0">
              <a:solidFill>
                <a:srgbClr val="FFFF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14414" y="0"/>
            <a:ext cx="6858048" cy="6500834"/>
            <a:chOff x="1214414" y="357166"/>
            <a:chExt cx="6858048" cy="650083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214414" y="357166"/>
              <a:ext cx="6858048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Это впервые совершил В.А. Леонов в 1965 году</a:t>
              </a:r>
              <a:endParaRPr lang="ru-RU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193" name="Picture 1" descr="C:\Documents and Settings\Женя\Рабочий стол\Новая папка\конференция\леонов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14612" y="1907036"/>
              <a:ext cx="3733514" cy="495096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2143116"/>
            <a:ext cx="65722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советских женщин побывало в космосе? Назовите их 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14282" y="1643050"/>
            <a:ext cx="2786082" cy="4929222"/>
            <a:chOff x="214282" y="642918"/>
            <a:chExt cx="3344915" cy="6000768"/>
          </a:xfrm>
        </p:grpSpPr>
        <p:pic>
          <p:nvPicPr>
            <p:cNvPr id="7169" name="Picture 1" descr="C:\Documents and Settings\Женя\Рабочий стол\Новая папка\конференция\терешкова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282" y="1785926"/>
              <a:ext cx="3344915" cy="485776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285720" y="642918"/>
              <a:ext cx="32146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Валентина Терешкова</a:t>
              </a:r>
              <a:endParaRPr lang="ru-RU" sz="28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286116" y="857232"/>
            <a:ext cx="2779439" cy="5310214"/>
            <a:chOff x="3357554" y="500042"/>
            <a:chExt cx="2779439" cy="5310214"/>
          </a:xfrm>
        </p:grpSpPr>
        <p:sp>
          <p:nvSpPr>
            <p:cNvPr id="9" name="TextBox 8"/>
            <p:cNvSpPr txBox="1"/>
            <p:nvPr/>
          </p:nvSpPr>
          <p:spPr>
            <a:xfrm>
              <a:off x="3643306" y="500042"/>
              <a:ext cx="210583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Светлана </a:t>
              </a:r>
            </a:p>
            <a:p>
              <a:pPr algn="ctr"/>
              <a:r>
                <a:rPr lang="ru-RU" sz="28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Савицкая</a:t>
              </a:r>
              <a:endParaRPr lang="ru-RU" sz="2800" b="1" dirty="0"/>
            </a:p>
          </p:txBody>
        </p:sp>
        <p:pic>
          <p:nvPicPr>
            <p:cNvPr id="1026" name="Picture 2" descr="E:\космос\Новая папка\рисунки\54485b92fffcc1cd724f81a49c435006_thumb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57554" y="1571612"/>
              <a:ext cx="2779439" cy="423864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6" name="Группа 15"/>
          <p:cNvGrpSpPr/>
          <p:nvPr/>
        </p:nvGrpSpPr>
        <p:grpSpPr>
          <a:xfrm>
            <a:off x="6357950" y="285728"/>
            <a:ext cx="2532802" cy="5357826"/>
            <a:chOff x="6357950" y="0"/>
            <a:chExt cx="2532802" cy="5357826"/>
          </a:xfrm>
        </p:grpSpPr>
        <p:sp>
          <p:nvSpPr>
            <p:cNvPr id="10" name="TextBox 9"/>
            <p:cNvSpPr txBox="1"/>
            <p:nvPr/>
          </p:nvSpPr>
          <p:spPr>
            <a:xfrm>
              <a:off x="6572264" y="0"/>
              <a:ext cx="206421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Елена </a:t>
              </a:r>
            </a:p>
            <a:p>
              <a:pPr algn="ctr"/>
              <a:r>
                <a:rPr lang="ru-RU" sz="2800" b="1" i="1" dirty="0" err="1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Кондакова</a:t>
              </a:r>
              <a:endParaRPr lang="ru-RU" sz="2800" b="1" dirty="0"/>
            </a:p>
          </p:txBody>
        </p:sp>
        <p:pic>
          <p:nvPicPr>
            <p:cNvPr id="1027" name="Picture 3" descr="E:\космос\Новая папка\рисунки\kondakov.jpg"/>
            <p:cNvPicPr>
              <a:picLocks noChangeAspect="1" noChangeArrowheads="1"/>
            </p:cNvPicPr>
            <p:nvPr/>
          </p:nvPicPr>
          <p:blipFill>
            <a:blip r:embed="rId5"/>
            <a:srcRect l="11693" r="15954"/>
            <a:stretch>
              <a:fillRect/>
            </a:stretch>
          </p:blipFill>
          <p:spPr bwMode="auto">
            <a:xfrm>
              <a:off x="6357950" y="1071546"/>
              <a:ext cx="2532802" cy="42862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8" name="Управляющая кнопка: возврат 17">
            <a:hlinkClick r:id="rId6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омой 18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mir_pi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1428736"/>
            <a:ext cx="742955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называлась космическая станция, просуществовавшая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15 лет и затопленная 23 марта 2005 г.? </a:t>
            </a:r>
          </a:p>
          <a:p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357290" y="285729"/>
            <a:ext cx="6500858" cy="5991122"/>
            <a:chOff x="1571604" y="285728"/>
            <a:chExt cx="6357982" cy="6047677"/>
          </a:xfrm>
        </p:grpSpPr>
        <p:sp>
          <p:nvSpPr>
            <p:cNvPr id="7" name="TextBox 6"/>
            <p:cNvSpPr txBox="1"/>
            <p:nvPr/>
          </p:nvSpPr>
          <p:spPr>
            <a:xfrm>
              <a:off x="3286116" y="5214950"/>
              <a:ext cx="3000396" cy="1118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6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Мир</a:t>
              </a:r>
              <a:endParaRPr lang="ru-RU" sz="6600" b="1" dirty="0">
                <a:solidFill>
                  <a:srgbClr val="FFFF00"/>
                </a:solidFill>
              </a:endParaRPr>
            </a:p>
          </p:txBody>
        </p:sp>
        <p:pic>
          <p:nvPicPr>
            <p:cNvPr id="1026" name="Picture 2" descr="F:\космос\конкурс\рисунки\mir_pic.jpg"/>
            <p:cNvPicPr>
              <a:picLocks noChangeAspect="1" noChangeArrowheads="1"/>
            </p:cNvPicPr>
            <p:nvPr/>
          </p:nvPicPr>
          <p:blipFill>
            <a:blip r:embed="rId2">
              <a:lum contrast="10000"/>
            </a:blip>
            <a:srcRect/>
            <a:stretch>
              <a:fillRect/>
            </a:stretch>
          </p:blipFill>
          <p:spPr bwMode="auto">
            <a:xfrm>
              <a:off x="1571604" y="285728"/>
              <a:ext cx="6357982" cy="476848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7" name="Управляющая кнопка: возврат 16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омой 17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928802"/>
            <a:ext cx="78581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Звезда, которая  находится в «хвосте» Малой Медведицы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Documents and Settings\Женя\Мои документы\Мои рисунки\Big_small_Medveditc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1357290" y="285728"/>
            <a:ext cx="6143668" cy="6101874"/>
          </a:xfrm>
          <a:prstGeom prst="rect">
            <a:avLst/>
          </a:prstGeom>
          <a:noFill/>
        </p:spPr>
      </p:pic>
      <p:sp>
        <p:nvSpPr>
          <p:cNvPr id="11" name="Управляющая кнопка: возврат 10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85786" y="2071678"/>
            <a:ext cx="76438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1714488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Современная космическая станция, находящаяся на орбите с космонавтами</a:t>
            </a:r>
            <a:endParaRPr lang="ru-RU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1714488"/>
            <a:ext cx="61436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МКС – международная космическая станция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43380"/>
            <a:ext cx="2029120" cy="2508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Управляющая кнопка: возврат 17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омой 18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1928802"/>
            <a:ext cx="5161991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8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Кот </a:t>
            </a:r>
          </a:p>
          <a:p>
            <a:pPr algn="ctr"/>
            <a:r>
              <a:rPr lang="ru-RU" sz="8800" b="1" i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в мешке</a:t>
            </a:r>
            <a:r>
              <a:rPr lang="ru-RU" sz="88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8800" b="1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000108"/>
            <a:ext cx="8215338" cy="459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Какое роскошное диво!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Почти занимает полсвета,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Загадочна, очень красива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Парит над землёю комета.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её хвост?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56817" y="357166"/>
            <a:ext cx="6944207" cy="6055853"/>
            <a:chOff x="1056817" y="357166"/>
            <a:chExt cx="6944207" cy="6055853"/>
          </a:xfrm>
        </p:grpSpPr>
        <p:sp>
          <p:nvSpPr>
            <p:cNvPr id="10" name="TextBox 9"/>
            <p:cNvSpPr txBox="1"/>
            <p:nvPr/>
          </p:nvSpPr>
          <p:spPr>
            <a:xfrm>
              <a:off x="2500298" y="5643578"/>
              <a:ext cx="39544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Пыли и воды</a:t>
              </a:r>
              <a:endParaRPr lang="ru-RU" sz="4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073" name="Picture 1" descr="C:\Documents and Settings\Женя\Рабочий стол\Новая папка\конференция\комета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56817" y="357166"/>
              <a:ext cx="6944207" cy="533546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3" name="Управляющая кнопка: возврат 12">
            <a:hlinkClick r:id="rId5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cat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build="allAtOnce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2214554"/>
            <a:ext cx="80010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Кого из учёных называют «мучеником астрономии» 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43380"/>
            <a:ext cx="2029120" cy="2508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" name="Группа 12"/>
          <p:cNvGrpSpPr/>
          <p:nvPr/>
        </p:nvGrpSpPr>
        <p:grpSpPr>
          <a:xfrm>
            <a:off x="1571604" y="214290"/>
            <a:ext cx="6009722" cy="5972387"/>
            <a:chOff x="1785918" y="157140"/>
            <a:chExt cx="6009722" cy="5972387"/>
          </a:xfrm>
        </p:grpSpPr>
        <p:sp>
          <p:nvSpPr>
            <p:cNvPr id="7" name="TextBox 6"/>
            <p:cNvSpPr txBox="1"/>
            <p:nvPr/>
          </p:nvSpPr>
          <p:spPr>
            <a:xfrm>
              <a:off x="1785918" y="4929198"/>
              <a:ext cx="600972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Джордано Бруно</a:t>
              </a:r>
              <a:endParaRPr lang="ru-RU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  <a:p>
              <a:endParaRPr lang="ru-RU" dirty="0"/>
            </a:p>
          </p:txBody>
        </p:sp>
        <p:pic>
          <p:nvPicPr>
            <p:cNvPr id="2050" name="Picture 2" descr="F:\космос\конкурс\рисунки\bruno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71802" y="157140"/>
              <a:ext cx="3500462" cy="49006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1928802"/>
            <a:ext cx="807249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Планета солнечной системы, у которой самый короткий год</a:t>
            </a:r>
            <a:r>
              <a:rPr lang="ru-RU" sz="4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071670" y="285728"/>
            <a:ext cx="5214958" cy="6302075"/>
            <a:chOff x="2071670" y="285728"/>
            <a:chExt cx="5214958" cy="6302075"/>
          </a:xfrm>
        </p:grpSpPr>
        <p:pic>
          <p:nvPicPr>
            <p:cNvPr id="35841" name="Picture 1" descr="C:\Documents and Settings\Женя\Рабочий стол\Новая папка\конференция\меркурий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71670" y="285728"/>
              <a:ext cx="5214958" cy="521495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" name="TextBox 6"/>
            <p:cNvSpPr txBox="1"/>
            <p:nvPr/>
          </p:nvSpPr>
          <p:spPr>
            <a:xfrm>
              <a:off x="2786050" y="5572140"/>
              <a:ext cx="395948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Меркурий</a:t>
              </a:r>
              <a:endParaRPr lang="ru-RU" sz="6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1" name="Группа 10"/>
          <p:cNvGrpSpPr/>
          <p:nvPr/>
        </p:nvGrpSpPr>
        <p:grpSpPr>
          <a:xfrm>
            <a:off x="571472" y="285728"/>
            <a:ext cx="8059741" cy="5703891"/>
            <a:chOff x="928662" y="857232"/>
            <a:chExt cx="7559675" cy="5132387"/>
          </a:xfrm>
        </p:grpSpPr>
        <p:pic>
          <p:nvPicPr>
            <p:cNvPr id="1026" name="Picture 2" descr="F:\космос\Новая папка\конференция\планеты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28662" y="857232"/>
              <a:ext cx="7559675" cy="513238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extBox 8"/>
            <p:cNvSpPr txBox="1"/>
            <p:nvPr/>
          </p:nvSpPr>
          <p:spPr>
            <a:xfrm>
              <a:off x="1214414" y="928670"/>
              <a:ext cx="347954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72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Девять</a:t>
              </a:r>
              <a:endParaRPr lang="ru-RU" sz="7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285852" y="2643182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планет в Солнечной системе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6" name="Picture 4" descr="C:\Documents and Settings\Женя\Рабочий стол\Новая папка\конференция\планеты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 t="66391" r="65190"/>
          <a:stretch>
            <a:fillRect/>
          </a:stretch>
        </p:blipFill>
        <p:spPr bwMode="auto">
          <a:xfrm>
            <a:off x="1142976" y="434080"/>
            <a:ext cx="7094316" cy="5566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714348" y="1214422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Какие планеты относятся к планетам земной группы? Назовите их в порядке удаления от Солнца. 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85720" y="285728"/>
            <a:ext cx="2857520" cy="1000132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Первый полёт в космос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1571612"/>
            <a:ext cx="2857520" cy="100013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Космическая эра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2857496"/>
            <a:ext cx="2857520" cy="100013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Физика и астрономия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4143380"/>
            <a:ext cx="2857520" cy="100013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Солнечная система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5429264"/>
            <a:ext cx="2857520" cy="100013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Мифы </a:t>
            </a: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звёздного неба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Восьмиугольник 10"/>
          <p:cNvSpPr/>
          <p:nvPr/>
        </p:nvSpPr>
        <p:spPr>
          <a:xfrm>
            <a:off x="3357554" y="428604"/>
            <a:ext cx="785818" cy="714380"/>
          </a:xfrm>
          <a:prstGeom prst="octagon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4" action="ppaction://hlinksldjump"/>
              </a:rPr>
              <a:t>10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Восьмиугольник 11"/>
          <p:cNvSpPr/>
          <p:nvPr/>
        </p:nvSpPr>
        <p:spPr>
          <a:xfrm>
            <a:off x="4500562" y="428604"/>
            <a:ext cx="785818" cy="714380"/>
          </a:xfrm>
          <a:prstGeom prst="octagon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00CC"/>
                </a:solidFill>
                <a:hlinkClick r:id="rId5" action="ppaction://hlinksldjump"/>
              </a:rPr>
              <a:t>20</a:t>
            </a:r>
            <a:endParaRPr lang="ru-RU" sz="2800" b="1" dirty="0">
              <a:solidFill>
                <a:srgbClr val="9900CC"/>
              </a:solidFill>
            </a:endParaRPr>
          </a:p>
        </p:txBody>
      </p:sp>
      <p:sp>
        <p:nvSpPr>
          <p:cNvPr id="13" name="Восьмиугольник 12"/>
          <p:cNvSpPr/>
          <p:nvPr/>
        </p:nvSpPr>
        <p:spPr>
          <a:xfrm>
            <a:off x="3428992" y="1643050"/>
            <a:ext cx="785818" cy="714380"/>
          </a:xfrm>
          <a:prstGeom prst="oct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hlinkClick r:id="rId6" action="ppaction://hlinksldjump"/>
              </a:rPr>
              <a:t>10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4" name="Восьмиугольник 13"/>
          <p:cNvSpPr/>
          <p:nvPr/>
        </p:nvSpPr>
        <p:spPr>
          <a:xfrm>
            <a:off x="4500562" y="1643050"/>
            <a:ext cx="785818" cy="714380"/>
          </a:xfrm>
          <a:prstGeom prst="oct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hlinkClick r:id="rId7" action="ppaction://hlinksldjump"/>
              </a:rPr>
              <a:t>20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Восьмиугольник 14"/>
          <p:cNvSpPr/>
          <p:nvPr/>
        </p:nvSpPr>
        <p:spPr>
          <a:xfrm>
            <a:off x="5572132" y="1714488"/>
            <a:ext cx="785818" cy="714380"/>
          </a:xfrm>
          <a:prstGeom prst="oct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hlinkClick r:id="rId8" action="ppaction://hlinksldjump"/>
              </a:rPr>
              <a:t>30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Восьмиугольник 15"/>
          <p:cNvSpPr/>
          <p:nvPr/>
        </p:nvSpPr>
        <p:spPr>
          <a:xfrm>
            <a:off x="6643702" y="1714488"/>
            <a:ext cx="785818" cy="714380"/>
          </a:xfrm>
          <a:prstGeom prst="oct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9" action="ppaction://hlinksldjump"/>
              </a:rPr>
              <a:t>40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Восьмиугольник 16"/>
          <p:cNvSpPr/>
          <p:nvPr/>
        </p:nvSpPr>
        <p:spPr>
          <a:xfrm>
            <a:off x="5643570" y="428604"/>
            <a:ext cx="785818" cy="714380"/>
          </a:xfrm>
          <a:prstGeom prst="octagon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00CC"/>
                </a:solidFill>
                <a:hlinkClick r:id="rId10" action="ppaction://hlinksldjump"/>
              </a:rPr>
              <a:t>30</a:t>
            </a:r>
            <a:endParaRPr lang="ru-RU" sz="2800" b="1" dirty="0">
              <a:solidFill>
                <a:srgbClr val="9900CC"/>
              </a:solidFill>
            </a:endParaRPr>
          </a:p>
        </p:txBody>
      </p:sp>
      <p:sp>
        <p:nvSpPr>
          <p:cNvPr id="18" name="Восьмиугольник 17"/>
          <p:cNvSpPr/>
          <p:nvPr/>
        </p:nvSpPr>
        <p:spPr>
          <a:xfrm>
            <a:off x="6715140" y="428604"/>
            <a:ext cx="785818" cy="714380"/>
          </a:xfrm>
          <a:prstGeom prst="octagon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00CC"/>
                </a:solidFill>
                <a:hlinkClick r:id="rId11" action="ppaction://hlinksldjump"/>
              </a:rPr>
              <a:t>40</a:t>
            </a:r>
            <a:endParaRPr lang="ru-RU" sz="2800" b="1" dirty="0">
              <a:solidFill>
                <a:srgbClr val="9900CC"/>
              </a:solidFill>
            </a:endParaRPr>
          </a:p>
        </p:txBody>
      </p:sp>
      <p:sp>
        <p:nvSpPr>
          <p:cNvPr id="19" name="Восьмиугольник 18"/>
          <p:cNvSpPr/>
          <p:nvPr/>
        </p:nvSpPr>
        <p:spPr>
          <a:xfrm>
            <a:off x="7715272" y="428604"/>
            <a:ext cx="785818" cy="714380"/>
          </a:xfrm>
          <a:prstGeom prst="octagon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00CC"/>
                </a:solidFill>
                <a:hlinkClick r:id="rId12" action="ppaction://hlinksldjump"/>
              </a:rPr>
              <a:t>50</a:t>
            </a:r>
            <a:endParaRPr lang="ru-RU" sz="2800" b="1" dirty="0">
              <a:solidFill>
                <a:srgbClr val="9900CC"/>
              </a:solidFill>
            </a:endParaRPr>
          </a:p>
        </p:txBody>
      </p:sp>
      <p:sp>
        <p:nvSpPr>
          <p:cNvPr id="20" name="Восьмиугольник 19"/>
          <p:cNvSpPr/>
          <p:nvPr/>
        </p:nvSpPr>
        <p:spPr>
          <a:xfrm>
            <a:off x="7786710" y="1714488"/>
            <a:ext cx="785818" cy="714380"/>
          </a:xfrm>
          <a:prstGeom prst="oct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hlinkClick r:id="rId13" action="ppaction://hlinksldjump"/>
              </a:rPr>
              <a:t>50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1" name="Восьмиугольник 20"/>
          <p:cNvSpPr/>
          <p:nvPr/>
        </p:nvSpPr>
        <p:spPr>
          <a:xfrm>
            <a:off x="7786710" y="3000372"/>
            <a:ext cx="785818" cy="714380"/>
          </a:xfrm>
          <a:prstGeom prst="octago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  <a:hlinkClick r:id="rId14" action="ppaction://hlinksldjump"/>
              </a:rPr>
              <a:t>50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22" name="Восьмиугольник 21"/>
          <p:cNvSpPr/>
          <p:nvPr/>
        </p:nvSpPr>
        <p:spPr>
          <a:xfrm>
            <a:off x="6643702" y="3000372"/>
            <a:ext cx="785818" cy="714380"/>
          </a:xfrm>
          <a:prstGeom prst="octago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  <a:hlinkClick r:id="rId15" action="ppaction://hlinksldjump"/>
              </a:rPr>
              <a:t>40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23" name="Восьмиугольник 22"/>
          <p:cNvSpPr/>
          <p:nvPr/>
        </p:nvSpPr>
        <p:spPr>
          <a:xfrm>
            <a:off x="5572132" y="3000372"/>
            <a:ext cx="785818" cy="714380"/>
          </a:xfrm>
          <a:prstGeom prst="octagon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  <a:hlinkClick r:id="rId16" action="ppaction://hlinksldjump"/>
              </a:rPr>
              <a:t>30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24" name="Восьмиугольник 23"/>
          <p:cNvSpPr/>
          <p:nvPr/>
        </p:nvSpPr>
        <p:spPr>
          <a:xfrm>
            <a:off x="4500562" y="3000372"/>
            <a:ext cx="785818" cy="714380"/>
          </a:xfrm>
          <a:prstGeom prst="octago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  <a:hlinkClick r:id="rId17" action="ppaction://hlinksldjump"/>
              </a:rPr>
              <a:t>20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25" name="Восьмиугольник 24"/>
          <p:cNvSpPr/>
          <p:nvPr/>
        </p:nvSpPr>
        <p:spPr>
          <a:xfrm>
            <a:off x="3428992" y="3000372"/>
            <a:ext cx="785818" cy="714380"/>
          </a:xfrm>
          <a:prstGeom prst="octago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  <a:hlinkClick r:id="rId18" action="ppaction://hlinksldjump"/>
              </a:rPr>
              <a:t>10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26" name="Восьмиугольник 25"/>
          <p:cNvSpPr/>
          <p:nvPr/>
        </p:nvSpPr>
        <p:spPr>
          <a:xfrm>
            <a:off x="7715272" y="4286256"/>
            <a:ext cx="785818" cy="714380"/>
          </a:xfrm>
          <a:prstGeom prst="oct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rgbClr val="D09502"/>
                </a:solidFill>
                <a:hlinkClick r:id="rId19" action="ppaction://hlinksldjump"/>
              </a:rPr>
              <a:t>50</a:t>
            </a:r>
            <a:endParaRPr lang="ru-RU" sz="2800" b="1" u="sng" dirty="0">
              <a:solidFill>
                <a:srgbClr val="D09502"/>
              </a:solidFill>
            </a:endParaRPr>
          </a:p>
        </p:txBody>
      </p:sp>
      <p:sp>
        <p:nvSpPr>
          <p:cNvPr id="27" name="Восьмиугольник 26"/>
          <p:cNvSpPr/>
          <p:nvPr/>
        </p:nvSpPr>
        <p:spPr>
          <a:xfrm>
            <a:off x="6643702" y="4286256"/>
            <a:ext cx="785818" cy="714380"/>
          </a:xfrm>
          <a:prstGeom prst="octagon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rgbClr val="D09502"/>
                </a:solidFill>
                <a:hlinkClick r:id="rId20" action="ppaction://hlinksldjump"/>
              </a:rPr>
              <a:t>40</a:t>
            </a:r>
            <a:endParaRPr lang="ru-RU" sz="2800" b="1" u="sng" dirty="0">
              <a:solidFill>
                <a:srgbClr val="D09502"/>
              </a:solidFill>
            </a:endParaRPr>
          </a:p>
        </p:txBody>
      </p:sp>
      <p:sp>
        <p:nvSpPr>
          <p:cNvPr id="28" name="Восьмиугольник 27"/>
          <p:cNvSpPr/>
          <p:nvPr/>
        </p:nvSpPr>
        <p:spPr>
          <a:xfrm>
            <a:off x="5572132" y="4286256"/>
            <a:ext cx="785818" cy="714380"/>
          </a:xfrm>
          <a:prstGeom prst="oct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rgbClr val="D09502"/>
                </a:solidFill>
                <a:hlinkClick r:id="rId8" action="ppaction://hlinksldjump"/>
              </a:rPr>
              <a:t>30</a:t>
            </a:r>
            <a:endParaRPr lang="ru-RU" sz="2800" b="1" u="sng" dirty="0">
              <a:solidFill>
                <a:srgbClr val="D09502"/>
              </a:solidFill>
            </a:endParaRPr>
          </a:p>
        </p:txBody>
      </p:sp>
      <p:sp>
        <p:nvSpPr>
          <p:cNvPr id="29" name="Восьмиугольник 28"/>
          <p:cNvSpPr/>
          <p:nvPr/>
        </p:nvSpPr>
        <p:spPr>
          <a:xfrm>
            <a:off x="4500562" y="4286256"/>
            <a:ext cx="785818" cy="714380"/>
          </a:xfrm>
          <a:prstGeom prst="oct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rgbClr val="D09502"/>
                </a:solidFill>
                <a:hlinkClick r:id="rId21" action="ppaction://hlinksldjump"/>
              </a:rPr>
              <a:t>20</a:t>
            </a:r>
            <a:endParaRPr lang="ru-RU" sz="2800" b="1" u="sng" dirty="0">
              <a:solidFill>
                <a:srgbClr val="D09502"/>
              </a:solidFill>
            </a:endParaRPr>
          </a:p>
        </p:txBody>
      </p:sp>
      <p:sp>
        <p:nvSpPr>
          <p:cNvPr id="30" name="Восьмиугольник 29"/>
          <p:cNvSpPr/>
          <p:nvPr/>
        </p:nvSpPr>
        <p:spPr>
          <a:xfrm>
            <a:off x="3500430" y="4286256"/>
            <a:ext cx="785818" cy="714380"/>
          </a:xfrm>
          <a:prstGeom prst="oct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rgbClr val="D09502"/>
                </a:solidFill>
                <a:hlinkClick r:id="rId22" action="ppaction://hlinksldjump"/>
              </a:rPr>
              <a:t>10</a:t>
            </a:r>
            <a:endParaRPr lang="ru-RU" sz="2800" b="1" u="sng" dirty="0">
              <a:solidFill>
                <a:srgbClr val="D09502"/>
              </a:solidFill>
            </a:endParaRPr>
          </a:p>
        </p:txBody>
      </p:sp>
      <p:sp>
        <p:nvSpPr>
          <p:cNvPr id="31" name="Восьмиугольник 30"/>
          <p:cNvSpPr/>
          <p:nvPr/>
        </p:nvSpPr>
        <p:spPr>
          <a:xfrm>
            <a:off x="7715272" y="5572140"/>
            <a:ext cx="785818" cy="714380"/>
          </a:xfrm>
          <a:prstGeom prst="oct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E00"/>
                </a:solidFill>
                <a:hlinkClick r:id="rId23" action="ppaction://hlinksldjump"/>
              </a:rPr>
              <a:t>50</a:t>
            </a:r>
            <a:endParaRPr lang="ru-RU" sz="2800" b="1" dirty="0">
              <a:solidFill>
                <a:srgbClr val="003E00"/>
              </a:solidFill>
            </a:endParaRPr>
          </a:p>
        </p:txBody>
      </p:sp>
      <p:sp>
        <p:nvSpPr>
          <p:cNvPr id="32" name="Восьмиугольник 31"/>
          <p:cNvSpPr/>
          <p:nvPr/>
        </p:nvSpPr>
        <p:spPr>
          <a:xfrm>
            <a:off x="6715140" y="5572140"/>
            <a:ext cx="785818" cy="714380"/>
          </a:xfrm>
          <a:prstGeom prst="oct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E00"/>
                </a:solidFill>
                <a:hlinkClick r:id="rId24" action="ppaction://hlinksldjump"/>
              </a:rPr>
              <a:t>40</a:t>
            </a:r>
            <a:endParaRPr lang="ru-RU" sz="2800" b="1" dirty="0">
              <a:solidFill>
                <a:srgbClr val="003E00"/>
              </a:solidFill>
            </a:endParaRPr>
          </a:p>
        </p:txBody>
      </p:sp>
      <p:sp>
        <p:nvSpPr>
          <p:cNvPr id="33" name="Восьмиугольник 32"/>
          <p:cNvSpPr/>
          <p:nvPr/>
        </p:nvSpPr>
        <p:spPr>
          <a:xfrm>
            <a:off x="5572132" y="5572140"/>
            <a:ext cx="785818" cy="714380"/>
          </a:xfrm>
          <a:prstGeom prst="oct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hlinkClick r:id="rId25" action="ppaction://hlinksldjump"/>
              </a:rPr>
              <a:t>30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34" name="Восьмиугольник 33"/>
          <p:cNvSpPr/>
          <p:nvPr/>
        </p:nvSpPr>
        <p:spPr>
          <a:xfrm>
            <a:off x="4572000" y="5572140"/>
            <a:ext cx="785818" cy="714380"/>
          </a:xfrm>
          <a:prstGeom prst="oct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E00"/>
                </a:solidFill>
                <a:hlinkClick r:id="rId26" action="ppaction://hlinksldjump"/>
              </a:rPr>
              <a:t>20</a:t>
            </a:r>
            <a:endParaRPr lang="ru-RU" sz="2800" b="1" dirty="0">
              <a:solidFill>
                <a:srgbClr val="003E00"/>
              </a:solidFill>
            </a:endParaRPr>
          </a:p>
        </p:txBody>
      </p:sp>
      <p:sp>
        <p:nvSpPr>
          <p:cNvPr id="35" name="Восьмиугольник 34"/>
          <p:cNvSpPr/>
          <p:nvPr/>
        </p:nvSpPr>
        <p:spPr>
          <a:xfrm>
            <a:off x="3500430" y="5572140"/>
            <a:ext cx="785818" cy="714380"/>
          </a:xfrm>
          <a:prstGeom prst="oct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hlinkClick r:id="rId27" action="ppaction://hlinksldjump"/>
              </a:rPr>
              <a:t>10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36" name="Управляющая кнопка: в начало 35">
            <a:hlinkClick r:id="" action="ppaction://hlinkshowjump?jump=firstslide" highlightClick="1"/>
          </p:cNvPr>
          <p:cNvSpPr/>
          <p:nvPr/>
        </p:nvSpPr>
        <p:spPr>
          <a:xfrm>
            <a:off x="7929586" y="6286520"/>
            <a:ext cx="357190" cy="35719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Управляющая кнопка: домой 36">
            <a:hlinkClick r:id="" action="ppaction://hlinkshowjump?jump=endshow" highlightClick="1"/>
          </p:cNvPr>
          <p:cNvSpPr/>
          <p:nvPr/>
        </p:nvSpPr>
        <p:spPr>
          <a:xfrm>
            <a:off x="7572396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Управляющая кнопка: в конец 37">
            <a:hlinkClick r:id="" action="ppaction://hlinkshowjump?jump=lastslide" highlightClick="1"/>
          </p:cNvPr>
          <p:cNvSpPr/>
          <p:nvPr/>
        </p:nvSpPr>
        <p:spPr>
          <a:xfrm>
            <a:off x="8286776" y="6286520"/>
            <a:ext cx="42862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2000240"/>
            <a:ext cx="71437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Спутники этой планеты -  Европа, </a:t>
            </a:r>
            <a:r>
              <a:rPr lang="ru-RU" sz="4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Калисто</a:t>
            </a:r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Ганимед, Ио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143108" y="285727"/>
            <a:ext cx="4857784" cy="6373514"/>
            <a:chOff x="2143108" y="285727"/>
            <a:chExt cx="4857784" cy="6373514"/>
          </a:xfrm>
        </p:grpSpPr>
        <p:pic>
          <p:nvPicPr>
            <p:cNvPr id="4097" name="Picture 1" descr="C:\Documents and Settings\Женя\Рабочий стол\Новая папка\конференция\юпитер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3108" y="285727"/>
              <a:ext cx="4857784" cy="53090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3000364" y="5643578"/>
              <a:ext cx="31902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Юпитер</a:t>
              </a:r>
              <a:endParaRPr lang="ru-RU" sz="6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" name="Управляющая кнопка: возврат 13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000108"/>
            <a:ext cx="84296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Учёный, который под угрозой для жизни вынужден был отречься от своего учения, но по преданию, уже выходя из зала суда произнёс историческую фразу: «А всё-таки она вертится!»  Кто он? 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58214" y="6215082"/>
            <a:ext cx="42862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7929586" y="6215082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071670" y="285728"/>
            <a:ext cx="5064656" cy="6413043"/>
            <a:chOff x="2071670" y="285728"/>
            <a:chExt cx="5064656" cy="6413043"/>
          </a:xfrm>
        </p:grpSpPr>
        <p:sp>
          <p:nvSpPr>
            <p:cNvPr id="8" name="TextBox 7"/>
            <p:cNvSpPr txBox="1"/>
            <p:nvPr/>
          </p:nvSpPr>
          <p:spPr>
            <a:xfrm>
              <a:off x="2071670" y="5929330"/>
              <a:ext cx="506465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Галилео Галилей</a:t>
              </a:r>
              <a:endParaRPr lang="ru-RU" sz="4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3010" name="Picture 2" descr="C:\Documents and Settings\Женя\Рабочий стол\Новая папка\фото\галилей.gi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500298" y="285728"/>
              <a:ext cx="4214842" cy="565750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2" name="Прямоугольник 11"/>
          <p:cNvSpPr/>
          <p:nvPr/>
        </p:nvSpPr>
        <p:spPr>
          <a:xfrm>
            <a:off x="714348" y="2571744"/>
            <a:ext cx="81000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Вопрос – Аукцион </a:t>
            </a:r>
            <a:endParaRPr lang="ru-RU" sz="6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aukcion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5009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32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/>
      <p:bldP spid="5" grpId="1"/>
      <p:bldP spid="12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2000240"/>
            <a:ext cx="76438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Название  спутников этой планеты переводятся как «страх» и «ужас». О какой планете идёт речь? 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28596" y="214290"/>
            <a:ext cx="8429684" cy="6018582"/>
            <a:chOff x="428596" y="214290"/>
            <a:chExt cx="8429684" cy="6018582"/>
          </a:xfrm>
        </p:grpSpPr>
        <p:sp>
          <p:nvSpPr>
            <p:cNvPr id="8" name="TextBox 7"/>
            <p:cNvSpPr txBox="1"/>
            <p:nvPr/>
          </p:nvSpPr>
          <p:spPr>
            <a:xfrm>
              <a:off x="428596" y="4786322"/>
              <a:ext cx="842968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Марс </a:t>
              </a:r>
            </a:p>
            <a:p>
              <a:pPr algn="ctr"/>
              <a:r>
                <a:rPr lang="ru-RU" sz="4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спутники </a:t>
              </a:r>
              <a:r>
                <a:rPr lang="ru-RU" sz="4400" b="1" dirty="0" err="1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Деймос</a:t>
              </a:r>
              <a:r>
                <a:rPr lang="ru-RU" sz="4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 и Фобос</a:t>
              </a:r>
              <a:endParaRPr lang="ru-RU" sz="4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1985" name="Picture 1" descr="C:\Documents and Settings\Женя\Рабочий стол\Новая папка\конференция\марс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28860" y="214290"/>
              <a:ext cx="4619628" cy="46196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 Зевса и прекрасной </a:t>
            </a:r>
            <a:r>
              <a:rPr lang="ru-RU" sz="3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Алкимены</a:t>
            </a: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родился сын – Геракл. Что бы ребёнок обрёл бессмертие, его кормилицей должна была стать Гера, но она и слышать об этом не желала. Зевс дождался, когда богиня заснула, а потом подослал к ней Гермеса с младенцем Гераклом. Проголодавшийся малыш сразу начал сосать молоко. Гера проснулась и оттолкнула малыша. Но было уже поздно – сын Зевса обрёл бессмертие. Молоко, пролившееся из груди богини, как считали в Древней Греции, так и осталось в небесах в виде … 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14348" y="214290"/>
            <a:ext cx="7858125" cy="6403161"/>
            <a:chOff x="785786" y="285728"/>
            <a:chExt cx="7858125" cy="6403161"/>
          </a:xfrm>
        </p:grpSpPr>
        <p:pic>
          <p:nvPicPr>
            <p:cNvPr id="40961" name="Picture 1" descr="C:\Documents and Settings\Женя\Рабочий стол\Новая папка\конференция\млечный путь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786" y="285728"/>
              <a:ext cx="7858125" cy="55721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extBox 8"/>
            <p:cNvSpPr txBox="1"/>
            <p:nvPr/>
          </p:nvSpPr>
          <p:spPr>
            <a:xfrm>
              <a:off x="2357422" y="5857892"/>
              <a:ext cx="471308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Млечного пути</a:t>
              </a:r>
              <a:endParaRPr lang="ru-RU" sz="4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285860"/>
            <a:ext cx="850112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Яркая звезда этого созвездия – Регул, что означает царская звезда. Назовите созвездие 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43380"/>
            <a:ext cx="2029120" cy="2508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1" name="Группа 10"/>
          <p:cNvGrpSpPr/>
          <p:nvPr/>
        </p:nvGrpSpPr>
        <p:grpSpPr>
          <a:xfrm>
            <a:off x="1500166" y="214290"/>
            <a:ext cx="6265498" cy="6436198"/>
            <a:chOff x="1500166" y="214290"/>
            <a:chExt cx="6265498" cy="6436198"/>
          </a:xfrm>
        </p:grpSpPr>
        <p:sp>
          <p:nvSpPr>
            <p:cNvPr id="8" name="TextBox 7"/>
            <p:cNvSpPr txBox="1"/>
            <p:nvPr/>
          </p:nvSpPr>
          <p:spPr>
            <a:xfrm>
              <a:off x="1500166" y="5357826"/>
              <a:ext cx="6265498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6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Созвездие льва</a:t>
              </a:r>
            </a:p>
            <a:p>
              <a:endParaRPr lang="ru-RU" dirty="0"/>
            </a:p>
          </p:txBody>
        </p:sp>
        <p:pic>
          <p:nvPicPr>
            <p:cNvPr id="3074" name="Picture 2" descr="F:\космос\конкурс\рисунки\лев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071670" y="214290"/>
              <a:ext cx="5143536" cy="51435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3" name="Управляющая кнопка: возврат 12">
            <a:hlinkClick r:id="rId5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500174"/>
            <a:ext cx="8929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Согласно мифам, Кентавр – это полуконь-получеловек. Его звали </a:t>
            </a:r>
            <a:r>
              <a:rPr lang="ru-RU" sz="3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Хирон</a:t>
            </a:r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Он был учителем многих героев и сыновей Зевса, за что боги и вознесли его на небо. Это зодиакальное созвездие … 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276703" y="214290"/>
            <a:ext cx="4661505" cy="6643710"/>
            <a:chOff x="2276703" y="214290"/>
            <a:chExt cx="4661505" cy="6643710"/>
          </a:xfrm>
        </p:grpSpPr>
        <p:sp>
          <p:nvSpPr>
            <p:cNvPr id="8" name="TextBox 7"/>
            <p:cNvSpPr txBox="1"/>
            <p:nvPr/>
          </p:nvSpPr>
          <p:spPr>
            <a:xfrm>
              <a:off x="2714612" y="5657671"/>
              <a:ext cx="378276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54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Стрельца</a:t>
              </a:r>
              <a:endParaRPr lang="ru-RU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  <a:p>
              <a:endParaRPr lang="ru-RU" dirty="0"/>
            </a:p>
          </p:txBody>
        </p:sp>
        <p:pic>
          <p:nvPicPr>
            <p:cNvPr id="38913" name="Picture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76703" y="214290"/>
              <a:ext cx="4661505" cy="564360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785795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Название этого созвездия – символ вдохновения поэтов и музыкантов. Считалось, что только на нём можно долететь до священной горы Парнаса, где царят бог Аполлон и 9  муз-покровительниц искусства и астрономии. Назовите его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428628" cy="4286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7786710" y="6215082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643042" y="285728"/>
            <a:ext cx="6010272" cy="6572272"/>
            <a:chOff x="1643042" y="285728"/>
            <a:chExt cx="6010272" cy="6572272"/>
          </a:xfrm>
        </p:grpSpPr>
        <p:sp>
          <p:nvSpPr>
            <p:cNvPr id="9" name="TextBox 8"/>
            <p:cNvSpPr txBox="1"/>
            <p:nvPr/>
          </p:nvSpPr>
          <p:spPr>
            <a:xfrm>
              <a:off x="3214678" y="5657671"/>
              <a:ext cx="277191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Пегас</a:t>
              </a:r>
              <a:endParaRPr lang="ru-RU" sz="7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098" name="Picture 2" descr="F:\космос\конкурс\рисунки\пегас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43042" y="285728"/>
              <a:ext cx="6010272" cy="53256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-71462"/>
            <a:ext cx="9144000" cy="69294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64305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созвездие посвящено Гераклу. В детстве его звали </a:t>
            </a:r>
            <a:r>
              <a:rPr lang="ru-RU" sz="4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Алкид</a:t>
            </a: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ему приписывают 12 подвигов, за что боги нашли ему место на небосводе. Назовите созвездие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428628" cy="4286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7858148" y="6215082"/>
            <a:ext cx="428628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285852" y="214290"/>
            <a:ext cx="6500858" cy="6643710"/>
            <a:chOff x="1285852" y="214290"/>
            <a:chExt cx="6500858" cy="6643710"/>
          </a:xfrm>
        </p:grpSpPr>
        <p:pic>
          <p:nvPicPr>
            <p:cNvPr id="36865" name="Picture 1" descr="C:\Documents and Settings\Женя\Рабочий стол\Новая папка\конференция\Безымянный.JPG"/>
            <p:cNvPicPr>
              <a:picLocks noChangeAspect="1" noChangeArrowheads="1"/>
            </p:cNvPicPr>
            <p:nvPr/>
          </p:nvPicPr>
          <p:blipFill>
            <a:blip r:embed="rId4">
              <a:lum bright="10000" contrast="10000"/>
            </a:blip>
            <a:srcRect l="38043" b="33456"/>
            <a:stretch>
              <a:fillRect/>
            </a:stretch>
          </p:blipFill>
          <p:spPr bwMode="auto">
            <a:xfrm>
              <a:off x="1285852" y="214290"/>
              <a:ext cx="6500858" cy="550482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extBox 8"/>
            <p:cNvSpPr txBox="1"/>
            <p:nvPr/>
          </p:nvSpPr>
          <p:spPr>
            <a:xfrm>
              <a:off x="2857488" y="5842337"/>
              <a:ext cx="36065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Геркулес</a:t>
              </a:r>
              <a:endParaRPr lang="ru-RU" sz="6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14291"/>
            <a:ext cx="84296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Польский астроном, создатель гелиоцентрической системы мира. Совершил переворот в естествознании, отказавшись от принятого в течение многих веков учения о центральном положении Земли. Объяснил видимые движения небесных светил вращением Земли вокруг оси и обращением планет (в т. ч. Земли) вокруг Солнца. Свое учение изложил в сочинении «Об обращениях небесных сфер» (1543), запрещенном католической церковью с 1616 по 1828. </a:t>
            </a:r>
            <a:endParaRPr lang="ru-R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2285992"/>
            <a:ext cx="64581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Финальный раунд</a:t>
            </a:r>
            <a:endParaRPr lang="ru-RU" sz="54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571876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КОПЕРНИК Николай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8" name="Управляющая кнопка: в конец 7">
            <a:hlinkClick r:id="" action="ppaction://hlinkshowjump?jump=lastslide" highlightClick="1"/>
          </p:cNvPr>
          <p:cNvSpPr/>
          <p:nvPr/>
        </p:nvSpPr>
        <p:spPr>
          <a:xfrm>
            <a:off x="7500958" y="6215082"/>
            <a:ext cx="399474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" action="ppaction://hlinkshowjump?jump=endshow" highlightClick="1"/>
          </p:cNvPr>
          <p:cNvSpPr/>
          <p:nvPr/>
        </p:nvSpPr>
        <p:spPr>
          <a:xfrm>
            <a:off x="7858148" y="6215082"/>
            <a:ext cx="428628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8286776" y="6215082"/>
            <a:ext cx="428628" cy="4286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final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00089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  <p:bldP spid="6" grpId="1"/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14678" y="785794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571472" y="1000108"/>
            <a:ext cx="8001055" cy="2779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Всем спасибо!!!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4214818"/>
            <a:ext cx="85725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Автор проекта: </a:t>
            </a:r>
            <a:r>
              <a:rPr lang="ru-RU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Цыплятникова</a:t>
            </a:r>
            <a:r>
              <a:rPr lang="ru-RU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Наталья учащаяся 5 класса </a:t>
            </a:r>
            <a:r>
              <a:rPr lang="ru-RU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Сакулинской</a:t>
            </a:r>
            <a:r>
              <a:rPr lang="ru-RU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основной школы</a:t>
            </a:r>
          </a:p>
          <a:p>
            <a:pPr algn="ctr"/>
            <a:r>
              <a:rPr lang="ru-RU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Координатор проекта: </a:t>
            </a:r>
            <a:r>
              <a:rPr lang="ru-RU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Макаровская</a:t>
            </a:r>
            <a:r>
              <a:rPr lang="ru-RU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Елена Николаевна учитель информатики</a:t>
            </a:r>
            <a:endParaRPr lang="ru-RU" sz="2800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в конец 15">
            <a:hlinkClick r:id="" action="ppaction://hlinkshowjump?jump=lastslide" highlightClick="1"/>
          </p:cNvPr>
          <p:cNvSpPr/>
          <p:nvPr/>
        </p:nvSpPr>
        <p:spPr>
          <a:xfrm>
            <a:off x="8572528" y="6286520"/>
            <a:ext cx="285752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70161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7620" y="1214422"/>
            <a:ext cx="50006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Первый в мире полёт в космос осуществил</a:t>
            </a:r>
          </a:p>
          <a:p>
            <a:pPr algn="just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Ю.А. Гагарин.</a:t>
            </a:r>
          </a:p>
          <a:p>
            <a:pPr algn="just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каком году это произошло ?</a:t>
            </a:r>
            <a:endParaRPr lang="ru-RU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2714620"/>
            <a:ext cx="2621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1961г</a:t>
            </a:r>
          </a:p>
          <a:p>
            <a:endParaRPr lang="ru-RU" dirty="0"/>
          </a:p>
        </p:txBody>
      </p:sp>
      <p:pic>
        <p:nvPicPr>
          <p:cNvPr id="1026" name="Picture 2" descr="C:\Documents and Settings\Женя\Рабочий стол\Новая папка\рисунки\гагар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3429000" cy="4600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21537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Используемая литература, адреса </a:t>
            </a:r>
            <a:r>
              <a:rPr lang="en-US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</a:t>
            </a:r>
            <a:r>
              <a:rPr lang="ru-RU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-ресурсов</a:t>
            </a:r>
          </a:p>
          <a:p>
            <a:endParaRPr lang="ru-RU" sz="20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Коптев Ю.И., Никитин С.А., Космос. - Л.: Детская литература.1982</a:t>
            </a:r>
          </a:p>
          <a:p>
            <a:pPr lvl="0" algn="just"/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Прянишников В.И., Занимательная астрономия в школе. </a:t>
            </a:r>
            <a:r>
              <a:rPr lang="ru-RU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М.,Просвещение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1970</a:t>
            </a:r>
          </a:p>
          <a:p>
            <a:pPr lvl="0" algn="just"/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Красильников В.Д., Во имя бессмертия и славы твоей, Земля. Газета Физика №5 2006г, Издательский дом Первое сентября</a:t>
            </a:r>
          </a:p>
          <a:p>
            <a:pPr lvl="0" algn="just"/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Долгушин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А.Н., Своя игра. Газета Физика №6 2005г, Издательский дом Первое сентября</a:t>
            </a:r>
          </a:p>
          <a:p>
            <a:pPr lvl="0" algn="just"/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en-US" sz="20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3"/>
              </a:rPr>
              <a:t>http://www.mrus.net</a:t>
            </a: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4"/>
              </a:rPr>
              <a:t>http://www.cosmoworld.ru/</a:t>
            </a: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5"/>
              </a:rPr>
              <a:t>http://www.bestpeopleofrussia.ru/persona/1423/</a:t>
            </a: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6"/>
              </a:rPr>
              <a:t>http://www.chronos.msu.ru/biographies/bruno.html</a:t>
            </a: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20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7"/>
              </a:rPr>
              <a:t>http://ru.wikipedia.org/wiki/</a:t>
            </a: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143900" y="6286520"/>
            <a:ext cx="357190" cy="35719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8501090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71472" y="6211669"/>
            <a:ext cx="3275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b="1" i="1" u="sng" dirty="0" smtClean="0">
                <a:latin typeface="Arial" pitchFamily="34" charset="0"/>
                <a:cs typeface="Arial" pitchFamily="34" charset="0"/>
                <a:hlinkClick r:id="rId8"/>
              </a:rPr>
              <a:t>http://</a:t>
            </a:r>
            <a:r>
              <a:rPr lang="en-US" b="1" i="1" u="sng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rId8"/>
              </a:rPr>
              <a:t>ur</a:t>
            </a:r>
            <a:r>
              <a:rPr lang="en-US" b="1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guar1986.narod.ru/</a:t>
            </a:r>
            <a:endParaRPr lang="ru-RU" b="1" i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каком корабле летал Ю.А. Гагарин? </a:t>
            </a:r>
            <a:r>
              <a:rPr kumimoji="0" lang="ru-RU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«Восток»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каком корабле летал Ю.А. Гагарин? </a:t>
            </a:r>
            <a:r>
              <a:rPr kumimoji="0" lang="ru-RU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«Восток»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1643050"/>
            <a:ext cx="485778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каком корабле совершил свой полёт 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Ю.А. Гагарин? </a:t>
            </a:r>
            <a:endParaRPr lang="ru-RU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3317" name="Picture 5" descr="C:\Documents and Settings\Женя\Рабочий стол\Новая папка\рисунки\ракета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57158" y="857232"/>
            <a:ext cx="3644917" cy="504059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43438" y="2786058"/>
            <a:ext cx="33823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Восток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15" name="Управляющая кнопка: возврат 14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3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70161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29058" y="1643050"/>
            <a:ext cx="49292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долго продолжался первый в истории человечества орбитальный космический полет?</a:t>
            </a:r>
            <a:endParaRPr lang="ru-R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89" name="Picture 1" descr="C:\Documents and Settings\Женя\Рабочий стол\Новая папка\рисунки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928802"/>
            <a:ext cx="3687763" cy="2892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123010" y="2857496"/>
            <a:ext cx="5020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108 минут 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Управляющая кнопка: возврат 11">
            <a:hlinkClick r:id="rId5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70161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grpSp>
        <p:nvGrpSpPr>
          <p:cNvPr id="13" name="Группа 12"/>
          <p:cNvGrpSpPr/>
          <p:nvPr/>
        </p:nvGrpSpPr>
        <p:grpSpPr>
          <a:xfrm>
            <a:off x="1357290" y="285728"/>
            <a:ext cx="6208431" cy="6352618"/>
            <a:chOff x="1357290" y="285728"/>
            <a:chExt cx="6208431" cy="6352618"/>
          </a:xfrm>
        </p:grpSpPr>
        <p:pic>
          <p:nvPicPr>
            <p:cNvPr id="3075" name="Picture 3" descr="C:\Documents and Settings\Женя\Рабочий стол\Новая папка\фото\циолковский.jpg"/>
            <p:cNvPicPr>
              <a:picLocks noChangeAspect="1" noChangeArrowheads="1"/>
            </p:cNvPicPr>
            <p:nvPr/>
          </p:nvPicPr>
          <p:blipFill>
            <a:blip r:embed="rId3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2357422" y="285728"/>
              <a:ext cx="4225708" cy="531060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8" name="Прямоугольник 17"/>
            <p:cNvSpPr/>
            <p:nvPr/>
          </p:nvSpPr>
          <p:spPr>
            <a:xfrm>
              <a:off x="1357290" y="5715016"/>
              <a:ext cx="6208431" cy="923330"/>
            </a:xfrm>
            <a:prstGeom prst="rect">
              <a:avLst/>
            </a:prstGeom>
            <a:ln w="12700"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ru-RU" sz="5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К.Э. Циолковский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43042" y="1500174"/>
            <a:ext cx="590616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Этот учёный является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основоположником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космонавтики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правляющая кнопка: возврат 10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70161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1714488"/>
            <a:ext cx="9144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Российский (советский) ученый  Главный конструктор пилотируемых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космических аппаратов</a:t>
            </a:r>
            <a:r>
              <a:rPr lang="ru-RU" sz="4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2143108" y="428604"/>
            <a:ext cx="4856714" cy="6138304"/>
            <a:chOff x="2143108" y="428604"/>
            <a:chExt cx="4856714" cy="6138304"/>
          </a:xfrm>
        </p:grpSpPr>
        <p:sp>
          <p:nvSpPr>
            <p:cNvPr id="8" name="TextBox 7"/>
            <p:cNvSpPr txBox="1"/>
            <p:nvPr/>
          </p:nvSpPr>
          <p:spPr>
            <a:xfrm>
              <a:off x="2143108" y="5643578"/>
              <a:ext cx="485671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С. П. Королёв</a:t>
              </a:r>
              <a:endParaRPr lang="ru-RU" sz="5400" dirty="0">
                <a:solidFill>
                  <a:srgbClr val="FFFF00"/>
                </a:solidFill>
              </a:endParaRPr>
            </a:p>
          </p:txBody>
        </p:sp>
        <p:pic>
          <p:nvPicPr>
            <p:cNvPr id="11266" name="Picture 2" descr="C:\Documents and Settings\Женя\Рабочий стол\Новая папка\рисунки\королёв.jpg"/>
            <p:cNvPicPr>
              <a:picLocks noChangeAspect="1" noChangeArrowheads="1"/>
            </p:cNvPicPr>
            <p:nvPr/>
          </p:nvPicPr>
          <p:blipFill>
            <a:blip r:embed="rId3"/>
            <a:srcRect l="12421" t="5807" r="10073" b="7728"/>
            <a:stretch>
              <a:fillRect/>
            </a:stretch>
          </p:blipFill>
          <p:spPr bwMode="auto">
            <a:xfrm>
              <a:off x="2928926" y="428604"/>
              <a:ext cx="3714776" cy="506560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4" name="Управляющая кнопка: возврат 13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1928802"/>
            <a:ext cx="850112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Почему день 4 октября 1957 г. считается началом космической эры?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28596" y="214290"/>
            <a:ext cx="8429684" cy="5808786"/>
            <a:chOff x="428596" y="214290"/>
            <a:chExt cx="8429684" cy="5808786"/>
          </a:xfrm>
        </p:grpSpPr>
        <p:sp>
          <p:nvSpPr>
            <p:cNvPr id="7" name="TextBox 6"/>
            <p:cNvSpPr txBox="1"/>
            <p:nvPr/>
          </p:nvSpPr>
          <p:spPr>
            <a:xfrm>
              <a:off x="428596" y="3714752"/>
              <a:ext cx="842968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Впервые в мире был запущен искусственный спутник Земли</a:t>
              </a:r>
              <a:endParaRPr lang="ru-RU" sz="4800" b="1" dirty="0">
                <a:solidFill>
                  <a:srgbClr val="FFFF00"/>
                </a:solidFill>
              </a:endParaRPr>
            </a:p>
          </p:txBody>
        </p:sp>
        <p:pic>
          <p:nvPicPr>
            <p:cNvPr id="3074" name="Picture 2" descr="F:\космос\Новая папка\рисунки\спутни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3108" y="214290"/>
              <a:ext cx="5002565" cy="332028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2" name="Управляющая кнопка: возврат 11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Женя\Рабочий стол\Новая папка\фон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5786" y="1714488"/>
            <a:ext cx="77153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Кто был вторым советским летчиком-космонавтом, побывавшем в космосе?</a:t>
            </a:r>
            <a:r>
              <a:rPr lang="ru-RU" sz="4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ru-RU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643042" y="214290"/>
            <a:ext cx="5534977" cy="6643710"/>
            <a:chOff x="1643042" y="214290"/>
            <a:chExt cx="5534977" cy="6643710"/>
          </a:xfrm>
        </p:grpSpPr>
        <p:pic>
          <p:nvPicPr>
            <p:cNvPr id="9218" name="Picture 2" descr="C:\Documents and Settings\Женя\Рабочий стол\Новая папка\конференция\Titov.jpg"/>
            <p:cNvPicPr>
              <a:picLocks noChangeAspect="1" noChangeArrowheads="1"/>
            </p:cNvPicPr>
            <p:nvPr/>
          </p:nvPicPr>
          <p:blipFill>
            <a:blip r:embed="rId3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2357422" y="214290"/>
              <a:ext cx="4572032" cy="578991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" name="TextBox 6"/>
            <p:cNvSpPr txBox="1"/>
            <p:nvPr/>
          </p:nvSpPr>
          <p:spPr>
            <a:xfrm>
              <a:off x="1643042" y="5934670"/>
              <a:ext cx="553497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  Герман Титов</a:t>
              </a:r>
              <a:endParaRPr lang="ru-RU" sz="5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Управляющая кнопка: возврат 12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endshow" highlightClick="1"/>
          </p:cNvPr>
          <p:cNvSpPr/>
          <p:nvPr/>
        </p:nvSpPr>
        <p:spPr>
          <a:xfrm>
            <a:off x="7858148" y="6286520"/>
            <a:ext cx="357190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795</Words>
  <PresentationFormat>Экран (4:3)</PresentationFormat>
  <Paragraphs>133</Paragraphs>
  <Slides>30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компьютерный класс</cp:lastModifiedBy>
  <cp:revision>126</cp:revision>
  <dcterms:modified xsi:type="dcterms:W3CDTF">2011-04-04T11:37:28Z</dcterms:modified>
</cp:coreProperties>
</file>