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1" r:id="rId5"/>
    <p:sldId id="266" r:id="rId6"/>
    <p:sldId id="265" r:id="rId7"/>
    <p:sldId id="263" r:id="rId8"/>
    <p:sldId id="268" r:id="rId9"/>
    <p:sldId id="262" r:id="rId10"/>
    <p:sldId id="267" r:id="rId11"/>
    <p:sldId id="259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D8E7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BE6B26-AE08-4BFF-8293-32AC28A4C460}" type="datetimeFigureOut">
              <a:rPr lang="ru-RU" smtClean="0"/>
              <a:t>22.02.2016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B07D2C-3899-4CBA-95BD-01D2A149B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88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07D2C-3899-4CBA-95BD-01D2A149B20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88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CDFA7-32E1-4204-BD89-E46E015D252D}" type="datetimeFigureOut">
              <a:rPr lang="ru-RU" smtClean="0"/>
              <a:t>22.02.2016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EDE8E-EB5A-4987-AE71-98ACEF5BD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419913"/>
      </p:ext>
    </p:extLst>
  </p:cSld>
  <p:clrMapOvr>
    <a:masterClrMapping/>
  </p:clrMapOvr>
  <p:transition spd="slow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CDFA7-32E1-4204-BD89-E46E015D252D}" type="datetimeFigureOut">
              <a:rPr lang="ru-RU" smtClean="0"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EDE8E-EB5A-4987-AE71-98ACEF5BD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096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 spd="slow">
    <p:pull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microsoft.com/office/2007/relationships/media" Target="../media/media7.wav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audio" Target="../media/media6.wav"/><Relationship Id="rId17" Type="http://schemas.openxmlformats.org/officeDocument/2006/relationships/slide" Target="slide2.xml"/><Relationship Id="rId2" Type="http://schemas.openxmlformats.org/officeDocument/2006/relationships/audio" Target="../media/media1.wav"/><Relationship Id="rId16" Type="http://schemas.openxmlformats.org/officeDocument/2006/relationships/image" Target="../media/image7.png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microsoft.com/office/2007/relationships/media" Target="../media/media6.wav"/><Relationship Id="rId5" Type="http://schemas.microsoft.com/office/2007/relationships/media" Target="../media/media3.wav"/><Relationship Id="rId15" Type="http://schemas.openxmlformats.org/officeDocument/2006/relationships/slideLayout" Target="../slideLayouts/slideLayout1.xml"/><Relationship Id="rId10" Type="http://schemas.openxmlformats.org/officeDocument/2006/relationships/audio" Target="../media/media5.wav"/><Relationship Id="rId4" Type="http://schemas.openxmlformats.org/officeDocument/2006/relationships/audio" Target="../media/media2.wav"/><Relationship Id="rId9" Type="http://schemas.microsoft.com/office/2007/relationships/media" Target="../media/media5.wav"/><Relationship Id="rId14" Type="http://schemas.openxmlformats.org/officeDocument/2006/relationships/audio" Target="../media/media7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phscs.ru/physics9g/telegraph" TargetMode="External"/><Relationship Id="rId3" Type="http://schemas.openxmlformats.org/officeDocument/2006/relationships/hyperlink" Target="http://www.aif.ru/infographic/1100337" TargetMode="External"/><Relationship Id="rId7" Type="http://schemas.openxmlformats.org/officeDocument/2006/relationships/hyperlink" Target="http://partnerkis.ru/azbuka-morze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the-biografii.ru/izobretateli/270-biografiya-semyuela-morze.html" TargetMode="External"/><Relationship Id="rId11" Type="http://schemas.openxmlformats.org/officeDocument/2006/relationships/slide" Target="slide2.xml"/><Relationship Id="rId5" Type="http://schemas.openxmlformats.org/officeDocument/2006/relationships/hyperlink" Target="http://files.school-collection.edu.ru/dlrstore/0bacb9d5-e558-d69e-e41a-2df41673a808/1005150A.htm" TargetMode="External"/><Relationship Id="rId10" Type="http://schemas.openxmlformats.org/officeDocument/2006/relationships/hyperlink" Target="http://www.krukozyaka.com/morze.php" TargetMode="External"/><Relationship Id="rId4" Type="http://schemas.openxmlformats.org/officeDocument/2006/relationships/hyperlink" Target="http://&#1072;&#1074;&#1090;&#1086;&#1088;&#1072;&#1076;&#1080;&#1086;&#1082;&#1083;&#1091;&#1073;74.&#1088;&#1092;/topic/1939-istoriia-sozdaniia-azbuki-morze-i-neskolko-inte/" TargetMode="External"/><Relationship Id="rId9" Type="http://schemas.openxmlformats.org/officeDocument/2006/relationships/hyperlink" Target="https://ru.wikipedia.org/wiki/%D0%9C%D0%BE%D1%80%D0%B7%D0%B5,_%D0%A1%D1%8D%D0%BC%D1%8E%D1%8D%D0%BB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5.xml"/><Relationship Id="rId7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hyperlink" Target="http://phscs.ru/physics9g/telegraph" TargetMode="Externa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897774" y="5157192"/>
            <a:ext cx="53118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spc="100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 225-летию со дня рождения </a:t>
            </a:r>
            <a:r>
              <a:rPr lang="ru-RU" sz="2400" b="1" i="1" spc="100" dirty="0" err="1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Сэмюэля</a:t>
            </a:r>
            <a:r>
              <a:rPr lang="ru-RU" sz="2400" b="1" i="1" spc="100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Финли Бриз Морзе</a:t>
            </a:r>
          </a:p>
        </p:txBody>
      </p:sp>
      <p:sp>
        <p:nvSpPr>
          <p:cNvPr id="7" name="Волна 6"/>
          <p:cNvSpPr/>
          <p:nvPr/>
        </p:nvSpPr>
        <p:spPr>
          <a:xfrm>
            <a:off x="326071" y="980728"/>
            <a:ext cx="8494910" cy="3168352"/>
          </a:xfrm>
          <a:prstGeom prst="wav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800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Точка-тире. Тире-точка</a:t>
            </a:r>
            <a:endParaRPr lang="ru-RU" dirty="0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884368" y="6313791"/>
            <a:ext cx="304572" cy="288032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в конец 3">
            <a:hlinkClick r:id="" action="ppaction://hlinkshowjump?jump=lastslide" highlightClick="1"/>
          </p:cNvPr>
          <p:cNvSpPr/>
          <p:nvPr/>
        </p:nvSpPr>
        <p:spPr>
          <a:xfrm>
            <a:off x="8244408" y="6309320"/>
            <a:ext cx="360040" cy="288032"/>
          </a:xfrm>
          <a:prstGeom prst="actionButtonEnd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" action="ppaction://hlinkshowjump?jump=endshow" highlightClick="1"/>
          </p:cNvPr>
          <p:cNvSpPr/>
          <p:nvPr/>
        </p:nvSpPr>
        <p:spPr>
          <a:xfrm>
            <a:off x="8650133" y="6309320"/>
            <a:ext cx="341696" cy="280201"/>
          </a:xfrm>
          <a:prstGeom prst="actionButtonHom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585142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836712"/>
            <a:ext cx="8640960" cy="578619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Следопыт</a:t>
            </a:r>
          </a:p>
          <a:p>
            <a:pPr algn="just"/>
            <a:r>
              <a:rPr lang="ru-RU" sz="1600" dirty="0">
                <a:latin typeface="Arial" pitchFamily="34" charset="0"/>
                <a:cs typeface="Arial" pitchFamily="34" charset="0"/>
              </a:rPr>
              <a:t>Организатор прячет в комнате несколько предметов, затем впускает играющих в помещение и с помощью азбуки Морзе сообщает им названия предметов и места, где они спрятаны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 Задача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играющих – отыскать как можно больше спрятанных предметов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Странное </a:t>
            </a:r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сообщение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dirty="0">
                <a:latin typeface="Arial" pitchFamily="34" charset="0"/>
                <a:cs typeface="Arial" pitchFamily="34" charset="0"/>
              </a:rPr>
              <a:t>С помощью азбуки Морзе пишется сообщение, в котором преднамеренно пропущены некоторые буквы, но все же так, чтобы его можно было расшифровать. Участники игры передают расшифрованное сообщение организатору в письменной форме. Затем определяется победитель.</a:t>
            </a:r>
          </a:p>
          <a:p>
            <a:pPr algn="ctr"/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Таинственный конверт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dirty="0">
                <a:latin typeface="Arial" pitchFamily="34" charset="0"/>
                <a:cs typeface="Arial" pitchFamily="34" charset="0"/>
              </a:rPr>
              <a:t>С помощью азбуки Морзе или шифра пишется одно и то же письмо для каждого участника игры. Затем по команде организатора играющие открывают конверты, расшифровывают содержание и в письменной форме передают его организатору. Из расшифровавших правильно письмо побеждает тот, кто сделал это первым.</a:t>
            </a:r>
          </a:p>
          <a:p>
            <a:pPr algn="ctr"/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Азбука Морзе с мячом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dirty="0">
                <a:latin typeface="Arial" pitchFamily="34" charset="0"/>
                <a:cs typeface="Arial" pitchFamily="34" charset="0"/>
              </a:rPr>
              <a:t>Участники двух команд садятся друг напротив друга. Игрок первой команды бросает мяч игроку второй, назвав при этом с помощью свистка какую-либо букву алфавита. Игрок второй команды должен быстро угадать букву и бросить мяч следующему игроку первой команды. За быстрый ответ присуждается два очка, за более медленный – одно. Побеждает команда с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большим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числом очков.</a:t>
            </a:r>
          </a:p>
          <a:p>
            <a:pPr algn="ctr"/>
            <a:r>
              <a:rPr lang="ru-RU" sz="16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Зашифруй </a:t>
            </a:r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сообщение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dirty="0">
                <a:latin typeface="Arial" pitchFamily="34" charset="0"/>
                <a:cs typeface="Arial" pitchFamily="34" charset="0"/>
              </a:rPr>
              <a:t>Организатор диктует текст сообщения и определяет шифр. Побеждает тот, кто быстрее всех правильно зашифрует текст и передаст его организатору</a:t>
            </a:r>
            <a:r>
              <a:rPr lang="ru-RU" dirty="0"/>
              <a:t>. 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Игротека</a:t>
            </a:r>
            <a:endParaRPr lang="ru-RU" sz="3600" dirty="0"/>
          </a:p>
        </p:txBody>
      </p:sp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8388424" y="6286460"/>
            <a:ext cx="288032" cy="28020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069918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  <a:noFill/>
        </p:spPr>
        <p:txBody>
          <a:bodyPr>
            <a:noAutofit/>
          </a:bodyPr>
          <a:lstStyle/>
          <a:p>
            <a:r>
              <a:rPr lang="ru-RU" sz="3600" b="1" i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Популярные фразы на азбуке Морзе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35696" y="1525532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Доброе утро 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8104" y="2270332"/>
            <a:ext cx="42724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Отличного настроения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58490" y="2950362"/>
            <a:ext cx="33186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</a:t>
            </a:r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днём рождения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21857" y="3694028"/>
            <a:ext cx="28449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Ты </a:t>
            </a:r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лучше всех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95536" y="4396318"/>
            <a:ext cx="41855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Удачи </a:t>
            </a:r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 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всем и везде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51701" y="5184058"/>
            <a:ext cx="2715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 </a:t>
            </a:r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тебя люблю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359816" y="5800855"/>
            <a:ext cx="27690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Добрый </a:t>
            </a:r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вечер</a:t>
            </a:r>
          </a:p>
        </p:txBody>
      </p:sp>
      <p:pic>
        <p:nvPicPr>
          <p:cNvPr id="6" name="доброе утро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629778" y="1630910"/>
            <a:ext cx="312465" cy="312465"/>
          </a:xfrm>
          <a:prstGeom prst="roundRect">
            <a:avLst>
              <a:gd name="adj" fmla="val 11111"/>
            </a:avLst>
          </a:prstGeom>
          <a:ln w="190500" cap="rnd">
            <a:solidFill>
              <a:srgbClr val="00B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отличного настроения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624850" y="2364412"/>
            <a:ext cx="317393" cy="317393"/>
          </a:xfrm>
          <a:prstGeom prst="roundRect">
            <a:avLst>
              <a:gd name="adj" fmla="val 11111"/>
            </a:avLst>
          </a:prstGeom>
          <a:ln w="190500" cap="rnd">
            <a:solidFill>
              <a:srgbClr val="00B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0" name="с днём рождения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624850" y="3069823"/>
            <a:ext cx="294500" cy="294500"/>
          </a:xfrm>
          <a:prstGeom prst="roundRect">
            <a:avLst>
              <a:gd name="adj" fmla="val 11111"/>
            </a:avLst>
          </a:prstGeom>
          <a:ln w="190500" cap="rnd">
            <a:solidFill>
              <a:srgbClr val="00B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1" name="ты лучше всех.wav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624850" y="3804315"/>
            <a:ext cx="319755" cy="319755"/>
          </a:xfrm>
          <a:prstGeom prst="roundRect">
            <a:avLst>
              <a:gd name="adj" fmla="val 11111"/>
            </a:avLst>
          </a:prstGeom>
          <a:ln w="190500" cap="rnd">
            <a:solidFill>
              <a:srgbClr val="00B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2" name="удачи во всем.wav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635443" y="4503347"/>
            <a:ext cx="309163" cy="309163"/>
          </a:xfrm>
          <a:prstGeom prst="roundRect">
            <a:avLst>
              <a:gd name="adj" fmla="val 11111"/>
            </a:avLst>
          </a:prstGeom>
          <a:ln w="190500" cap="rnd">
            <a:solidFill>
              <a:srgbClr val="00B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5" name="я тебя люблю.wav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635443" y="5294476"/>
            <a:ext cx="309163" cy="309163"/>
          </a:xfrm>
          <a:prstGeom prst="roundRect">
            <a:avLst>
              <a:gd name="adj" fmla="val 11111"/>
            </a:avLst>
          </a:prstGeom>
          <a:ln w="190500" cap="rnd">
            <a:solidFill>
              <a:srgbClr val="00B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6" name="добрый вечер.wav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648121" y="5980196"/>
            <a:ext cx="319756" cy="319756"/>
          </a:xfrm>
          <a:prstGeom prst="roundRect">
            <a:avLst>
              <a:gd name="adj" fmla="val 11111"/>
            </a:avLst>
          </a:prstGeom>
          <a:ln w="190500" cap="rnd">
            <a:solidFill>
              <a:srgbClr val="00B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4" name="Управляющая кнопка: в начало 23">
            <a:hlinkClick r:id="rId17" action="ppaction://hlinksldjump" highlightClick="1"/>
          </p:cNvPr>
          <p:cNvSpPr/>
          <p:nvPr/>
        </p:nvSpPr>
        <p:spPr>
          <a:xfrm>
            <a:off x="8388424" y="6322796"/>
            <a:ext cx="288032" cy="28020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662685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66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86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19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73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2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339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31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399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3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6798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>
                <p:cTn id="4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Используемые ресурсы</a:t>
            </a:r>
            <a:endParaRPr lang="ru-RU" sz="3600" b="1" dirty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982469"/>
            <a:ext cx="864096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>
                <a:hlinkClick r:id="rId3"/>
              </a:rPr>
              <a:t>http://www.aif.ru/infographic/1100337</a:t>
            </a:r>
            <a:r>
              <a:rPr lang="ru-RU" b="1" u="sng" dirty="0"/>
              <a:t>  </a:t>
            </a:r>
            <a:r>
              <a:rPr lang="ru-RU" b="1" dirty="0"/>
              <a:t>Что такое азбука </a:t>
            </a:r>
            <a:r>
              <a:rPr lang="ru-RU" b="1" dirty="0" err="1"/>
              <a:t>морзе</a:t>
            </a:r>
            <a:r>
              <a:rPr lang="ru-RU" b="1" dirty="0"/>
              <a:t> и для чего она нужна?</a:t>
            </a:r>
            <a:endParaRPr lang="ru-RU" dirty="0"/>
          </a:p>
          <a:p>
            <a:r>
              <a:rPr lang="ru-RU" u="sng" dirty="0">
                <a:hlinkClick r:id="rId4"/>
              </a:rPr>
              <a:t>http://авторадиоклуб74.рф/topic/1939-istoriia-sozdaniia-azbuki-morze-i-neskolko-inte/</a:t>
            </a:r>
            <a:r>
              <a:rPr lang="ru-RU" u="sng" dirty="0"/>
              <a:t> </a:t>
            </a:r>
            <a:r>
              <a:rPr lang="ru-RU" b="1" dirty="0"/>
              <a:t>История создания азбуки Морзе и несколько интересных фактов</a:t>
            </a:r>
            <a:endParaRPr lang="ru-RU" dirty="0"/>
          </a:p>
          <a:p>
            <a:r>
              <a:rPr lang="ru-RU" b="1" dirty="0">
                <a:hlinkClick r:id="rId5"/>
              </a:rPr>
              <a:t>http://files.school-collection.edu.ru/dlrstore/0bacb9d5-e558-d69e-e41a-2df41673a808/1005150A.htm</a:t>
            </a:r>
            <a:r>
              <a:rPr lang="ru-RU" b="1" dirty="0"/>
              <a:t>  МОРЗЕ, СЭМЮЭЛ ФИНЛИ БРИЗ </a:t>
            </a:r>
            <a:endParaRPr lang="ru-RU" dirty="0"/>
          </a:p>
          <a:p>
            <a:endParaRPr lang="ru-RU" u="sng" dirty="0" smtClean="0">
              <a:hlinkClick r:id="rId6"/>
            </a:endParaRPr>
          </a:p>
          <a:p>
            <a:r>
              <a:rPr lang="ru-RU" u="sng" dirty="0" smtClean="0">
                <a:hlinkClick r:id="rId6"/>
              </a:rPr>
              <a:t>http</a:t>
            </a:r>
            <a:r>
              <a:rPr lang="ru-RU" u="sng" dirty="0">
                <a:hlinkClick r:id="rId6"/>
              </a:rPr>
              <a:t>://</a:t>
            </a:r>
            <a:r>
              <a:rPr lang="ru-RU" u="sng" dirty="0" smtClean="0">
                <a:hlinkClick r:id="rId6"/>
              </a:rPr>
              <a:t>the-biografii.ru/izobretateli/270-biografiya-semyuela-morze.html</a:t>
            </a:r>
            <a:r>
              <a:rPr lang="ru-RU" u="sng" dirty="0" smtClean="0"/>
              <a:t> </a:t>
            </a:r>
            <a:r>
              <a:rPr lang="ru-RU" b="1" dirty="0"/>
              <a:t>Биографии великих и известных </a:t>
            </a:r>
            <a:r>
              <a:rPr lang="ru-RU" b="1" dirty="0" smtClean="0"/>
              <a:t>людей. Биография </a:t>
            </a:r>
            <a:r>
              <a:rPr lang="ru-RU" b="1" dirty="0" err="1"/>
              <a:t>Сэмюэла</a:t>
            </a:r>
            <a:r>
              <a:rPr lang="ru-RU" b="1" dirty="0"/>
              <a:t> Морзе</a:t>
            </a:r>
            <a:endParaRPr lang="ru-RU" u="sng" dirty="0" smtClean="0"/>
          </a:p>
          <a:p>
            <a:endParaRPr lang="ru-RU" dirty="0"/>
          </a:p>
          <a:p>
            <a:r>
              <a:rPr lang="ru-RU" b="1" dirty="0">
                <a:hlinkClick r:id="rId7"/>
              </a:rPr>
              <a:t>http://partnerkis.ru/azbuka-morze</a:t>
            </a:r>
            <a:r>
              <a:rPr lang="ru-RU" b="1" dirty="0" smtClean="0">
                <a:hlinkClick r:id="rId7"/>
              </a:rPr>
              <a:t>/</a:t>
            </a:r>
            <a:r>
              <a:rPr lang="ru-RU" b="1" dirty="0" smtClean="0"/>
              <a:t> </a:t>
            </a:r>
            <a:r>
              <a:rPr lang="ru-RU" b="1" dirty="0"/>
              <a:t>Азбука Морзе. Для чего нужна азбука Морзе</a:t>
            </a:r>
            <a:endParaRPr lang="ru-RU" dirty="0"/>
          </a:p>
          <a:p>
            <a:endParaRPr lang="ru-RU" dirty="0"/>
          </a:p>
          <a:p>
            <a:r>
              <a:rPr lang="ru-RU" u="sng" dirty="0" smtClean="0">
                <a:hlinkClick r:id="rId8"/>
              </a:rPr>
              <a:t>http</a:t>
            </a:r>
            <a:r>
              <a:rPr lang="ru-RU" u="sng" dirty="0">
                <a:hlinkClick r:id="rId8"/>
              </a:rPr>
              <a:t>://</a:t>
            </a:r>
            <a:r>
              <a:rPr lang="ru-RU" u="sng" dirty="0" smtClean="0">
                <a:hlinkClick r:id="rId8"/>
              </a:rPr>
              <a:t>phscs.ru/physics9g/telegraph</a:t>
            </a:r>
            <a:r>
              <a:rPr lang="ru-RU" u="sng" dirty="0" smtClean="0"/>
              <a:t>  </a:t>
            </a:r>
            <a:r>
              <a:rPr lang="ru-RU" b="1" dirty="0"/>
              <a:t>Телеграфная </a:t>
            </a:r>
            <a:r>
              <a:rPr lang="ru-RU" b="1" dirty="0" smtClean="0"/>
              <a:t>связь (Физика, старые учебники)</a:t>
            </a:r>
            <a:endParaRPr lang="ru-RU" dirty="0"/>
          </a:p>
          <a:p>
            <a:endParaRPr lang="ru-RU" u="sng" dirty="0" smtClean="0">
              <a:hlinkClick r:id="rId9"/>
            </a:endParaRPr>
          </a:p>
          <a:p>
            <a:r>
              <a:rPr lang="ru-RU" u="sng" dirty="0" smtClean="0">
                <a:hlinkClick r:id="rId9"/>
              </a:rPr>
              <a:t>https</a:t>
            </a:r>
            <a:r>
              <a:rPr lang="ru-RU" u="sng" dirty="0">
                <a:hlinkClick r:id="rId9"/>
              </a:rPr>
              <a:t>://ru.wikipedia.org/wiki/%D0%9C%D0%BE%D1%80%D0%B7%D0%B5,_%</a:t>
            </a:r>
            <a:r>
              <a:rPr lang="ru-RU" u="sng" dirty="0" smtClean="0">
                <a:hlinkClick r:id="rId9"/>
              </a:rPr>
              <a:t>D0%A1%D1%8D%D0%BC%D1%8E%D1%8D%D0%BB</a:t>
            </a:r>
            <a:r>
              <a:rPr lang="ru-RU" u="sng" dirty="0" smtClean="0"/>
              <a:t>   </a:t>
            </a:r>
            <a:r>
              <a:rPr lang="ru-RU" dirty="0" smtClean="0"/>
              <a:t>Википедия</a:t>
            </a:r>
            <a:r>
              <a:rPr lang="ru-RU" dirty="0"/>
              <a:t>. Морзе, </a:t>
            </a:r>
            <a:r>
              <a:rPr lang="ru-RU" dirty="0" err="1"/>
              <a:t>Сэмюэл</a:t>
            </a:r>
            <a:endParaRPr lang="ru-RU" dirty="0"/>
          </a:p>
          <a:p>
            <a:endParaRPr lang="ru-RU" u="sng" dirty="0" smtClean="0">
              <a:hlinkClick r:id="rId10"/>
            </a:endParaRPr>
          </a:p>
          <a:p>
            <a:r>
              <a:rPr lang="ru-RU" u="sng" dirty="0" smtClean="0">
                <a:hlinkClick r:id="rId10"/>
              </a:rPr>
              <a:t>http</a:t>
            </a:r>
            <a:r>
              <a:rPr lang="ru-RU" u="sng" dirty="0">
                <a:hlinkClick r:id="rId10"/>
              </a:rPr>
              <a:t>://</a:t>
            </a:r>
            <a:r>
              <a:rPr lang="ru-RU" u="sng" dirty="0" smtClean="0">
                <a:hlinkClick r:id="rId10"/>
              </a:rPr>
              <a:t>www.krukozyaka.com/morze.php</a:t>
            </a:r>
            <a:r>
              <a:rPr lang="ru-RU" u="sng" dirty="0" smtClean="0"/>
              <a:t>  </a:t>
            </a:r>
            <a:r>
              <a:rPr lang="ru-RU" dirty="0"/>
              <a:t>Аудио файлы с </a:t>
            </a:r>
            <a:r>
              <a:rPr lang="ru-RU" dirty="0" err="1"/>
              <a:t>наиболеее</a:t>
            </a:r>
            <a:r>
              <a:rPr lang="ru-RU" dirty="0"/>
              <a:t> популярными фразами на Азбуке М</a:t>
            </a:r>
            <a:r>
              <a:rPr lang="ru-RU" dirty="0" smtClean="0"/>
              <a:t>орзе.</a:t>
            </a:r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96694" y="6453336"/>
            <a:ext cx="304572" cy="288032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 начало 5">
            <a:hlinkClick r:id="rId11" action="ppaction://hlinksldjump" highlightClick="1"/>
          </p:cNvPr>
          <p:cNvSpPr/>
          <p:nvPr/>
        </p:nvSpPr>
        <p:spPr>
          <a:xfrm>
            <a:off x="8043417" y="6453336"/>
            <a:ext cx="288032" cy="28020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132666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 авторе</a:t>
            </a:r>
            <a:endParaRPr lang="ru-RU" sz="3600" b="1" dirty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2837" y="1412776"/>
            <a:ext cx="43595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Удальцов </a:t>
            </a:r>
            <a:r>
              <a:rPr lang="ru-RU" dirty="0" smtClean="0"/>
              <a:t>Иван,  учащийся </a:t>
            </a:r>
            <a:r>
              <a:rPr lang="ru-RU" dirty="0"/>
              <a:t>3 </a:t>
            </a:r>
            <a:r>
              <a:rPr lang="ru-RU" dirty="0" smtClean="0"/>
              <a:t>класса,</a:t>
            </a:r>
          </a:p>
          <a:p>
            <a:pPr algn="ctr"/>
            <a:r>
              <a:rPr lang="ru-RU" dirty="0" smtClean="0"/>
              <a:t>муниципального казенного общеобразовательного учреждения</a:t>
            </a:r>
          </a:p>
          <a:p>
            <a:pPr algn="ctr"/>
            <a:r>
              <a:rPr lang="ru-RU" dirty="0" err="1" smtClean="0"/>
              <a:t>Сакулинская</a:t>
            </a:r>
            <a:r>
              <a:rPr lang="ru-RU" dirty="0" smtClean="0"/>
              <a:t> основная школа</a:t>
            </a:r>
          </a:p>
          <a:p>
            <a:pPr algn="ctr"/>
            <a:r>
              <a:rPr lang="ru-RU" dirty="0" smtClean="0"/>
              <a:t> Палехского муниципального района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97919" y="6237312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2016г</a:t>
            </a:r>
          </a:p>
          <a:p>
            <a:endParaRPr lang="ru-RU" dirty="0"/>
          </a:p>
        </p:txBody>
      </p:sp>
      <p:pic>
        <p:nvPicPr>
          <p:cNvPr id="1026" name="Picture 2" descr="C:\Users\Иван\Desktop\морзе, сэмюэл\Ваня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0" t="8512" r="8022"/>
          <a:stretch/>
        </p:blipFill>
        <p:spPr bwMode="auto">
          <a:xfrm>
            <a:off x="1190754" y="1124744"/>
            <a:ext cx="1764145" cy="2143702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66814" y="32129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Руководитель</a:t>
            </a:r>
            <a:endParaRPr lang="ru-RU" sz="3600" b="1" dirty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95709" y="4225542"/>
            <a:ext cx="453669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err="1" smtClean="0"/>
              <a:t>Макаровская</a:t>
            </a:r>
            <a:r>
              <a:rPr lang="ru-RU" dirty="0" smtClean="0"/>
              <a:t> Елена Николаевна</a:t>
            </a:r>
          </a:p>
          <a:p>
            <a:pPr algn="ctr"/>
            <a:r>
              <a:rPr lang="ru-RU" dirty="0"/>
              <a:t>у</a:t>
            </a:r>
            <a:r>
              <a:rPr lang="ru-RU" dirty="0" smtClean="0"/>
              <a:t>читель физики, информатики </a:t>
            </a:r>
          </a:p>
          <a:p>
            <a:pPr algn="ctr"/>
            <a:r>
              <a:rPr lang="ru-RU" dirty="0"/>
              <a:t>муниципального казенного </a:t>
            </a:r>
            <a:endParaRPr lang="ru-RU" dirty="0" smtClean="0"/>
          </a:p>
          <a:p>
            <a:pPr algn="ctr"/>
            <a:r>
              <a:rPr lang="ru-RU" dirty="0" smtClean="0"/>
              <a:t>общеобразовательного </a:t>
            </a:r>
            <a:r>
              <a:rPr lang="ru-RU" dirty="0"/>
              <a:t>учреждения</a:t>
            </a:r>
          </a:p>
          <a:p>
            <a:pPr algn="ctr"/>
            <a:r>
              <a:rPr lang="ru-RU" dirty="0" err="1"/>
              <a:t>Сакулинская</a:t>
            </a:r>
            <a:r>
              <a:rPr lang="ru-RU" dirty="0"/>
              <a:t> основная школа</a:t>
            </a:r>
          </a:p>
          <a:p>
            <a:pPr algn="ctr"/>
            <a:r>
              <a:rPr lang="ru-RU" dirty="0"/>
              <a:t> Палехского муниципального района</a:t>
            </a:r>
          </a:p>
          <a:p>
            <a:endParaRPr lang="ru-RU" dirty="0"/>
          </a:p>
        </p:txBody>
      </p:sp>
      <p:sp>
        <p:nvSpPr>
          <p:cNvPr id="7" name="Управляющая кнопка: в начало 6">
            <a:hlinkClick r:id="rId4" action="ppaction://hlinksldjump" highlightClick="1"/>
          </p:cNvPr>
          <p:cNvSpPr/>
          <p:nvPr/>
        </p:nvSpPr>
        <p:spPr>
          <a:xfrm>
            <a:off x="7923220" y="6381328"/>
            <a:ext cx="288032" cy="28020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8273923" y="6381327"/>
            <a:ext cx="288032" cy="280201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омой 8">
            <a:hlinkClick r:id="" action="ppaction://hlinkshowjump?jump=endshow" highlightClick="1"/>
          </p:cNvPr>
          <p:cNvSpPr/>
          <p:nvPr/>
        </p:nvSpPr>
        <p:spPr>
          <a:xfrm>
            <a:off x="8622792" y="6381328"/>
            <a:ext cx="341696" cy="280201"/>
          </a:xfrm>
          <a:prstGeom prst="actionButtonHom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293851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олна 7"/>
          <p:cNvSpPr/>
          <p:nvPr/>
        </p:nvSpPr>
        <p:spPr>
          <a:xfrm>
            <a:off x="1519955" y="188640"/>
            <a:ext cx="6048672" cy="782722"/>
          </a:xfrm>
          <a:prstGeom prst="wav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2000" b="1" dirty="0" smtClean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Arial" pitchFamily="34" charset="0"/>
                <a:cs typeface="Arial" pitchFamily="34" charset="0"/>
                <a:hlinkClick r:id="rId2" action="ppaction://hlinksldjump"/>
              </a:rPr>
              <a:t>Из </a:t>
            </a:r>
            <a:r>
              <a:rPr lang="ru-RU" sz="20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Arial" pitchFamily="34" charset="0"/>
                <a:cs typeface="Arial" pitchFamily="34" charset="0"/>
                <a:hlinkClick r:id="rId2" action="ppaction://hlinksldjump"/>
              </a:rPr>
              <a:t>биографии </a:t>
            </a:r>
            <a:r>
              <a:rPr lang="ru-RU" sz="2000" b="1" dirty="0" err="1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Arial" pitchFamily="34" charset="0"/>
                <a:cs typeface="Arial" pitchFamily="34" charset="0"/>
                <a:hlinkClick r:id="rId2" action="ppaction://hlinksldjump"/>
              </a:rPr>
              <a:t>Сэмюэля</a:t>
            </a:r>
            <a:r>
              <a:rPr lang="ru-RU" sz="20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Arial" pitchFamily="34" charset="0"/>
                <a:cs typeface="Arial" pitchFamily="34" charset="0"/>
                <a:hlinkClick r:id="rId2" action="ppaction://hlinksldjump"/>
              </a:rPr>
              <a:t> Морзе</a:t>
            </a:r>
            <a:r>
              <a:rPr lang="ru-RU" sz="20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</a:br>
            <a:endParaRPr lang="ru-RU" sz="2000" b="1" dirty="0">
              <a:ln>
                <a:solidFill>
                  <a:schemeClr val="bg1"/>
                </a:solidFill>
              </a:ln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Волна 8"/>
          <p:cNvSpPr/>
          <p:nvPr/>
        </p:nvSpPr>
        <p:spPr>
          <a:xfrm>
            <a:off x="1561384" y="1124744"/>
            <a:ext cx="6048672" cy="926738"/>
          </a:xfrm>
          <a:prstGeom prst="wav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Телеграфный аппарат Морзе</a:t>
            </a:r>
            <a:endParaRPr lang="ru-RU" sz="2000" b="1" dirty="0">
              <a:ln>
                <a:solidFill>
                  <a:schemeClr val="bg1"/>
                </a:solidFill>
              </a:ln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Волна 9"/>
          <p:cNvSpPr/>
          <p:nvPr/>
        </p:nvSpPr>
        <p:spPr>
          <a:xfrm>
            <a:off x="1536723" y="2082035"/>
            <a:ext cx="6048672" cy="926738"/>
          </a:xfrm>
          <a:prstGeom prst="wav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Азбука Морзе</a:t>
            </a:r>
            <a:endParaRPr lang="ru-RU" sz="2000" b="1" dirty="0">
              <a:ln>
                <a:solidFill>
                  <a:schemeClr val="bg1"/>
                </a:solidFill>
              </a:ln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Волна 10"/>
          <p:cNvSpPr/>
          <p:nvPr/>
        </p:nvSpPr>
        <p:spPr>
          <a:xfrm>
            <a:off x="1545960" y="3939540"/>
            <a:ext cx="6048672" cy="926738"/>
          </a:xfrm>
          <a:prstGeom prst="wav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Arial" pitchFamily="34" charset="0"/>
                <a:cs typeface="Arial" pitchFamily="34" charset="0"/>
                <a:hlinkClick r:id="rId5" action="ppaction://hlinksldjump"/>
              </a:rPr>
              <a:t>Игротека</a:t>
            </a:r>
            <a:endParaRPr lang="ru-RU" sz="2000" b="1" dirty="0">
              <a:ln>
                <a:solidFill>
                  <a:schemeClr val="bg1"/>
                </a:solidFill>
              </a:ln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Волна 6"/>
          <p:cNvSpPr/>
          <p:nvPr/>
        </p:nvSpPr>
        <p:spPr>
          <a:xfrm>
            <a:off x="1529192" y="4866278"/>
            <a:ext cx="6048672" cy="926738"/>
          </a:xfrm>
          <a:prstGeom prst="wav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Arial" pitchFamily="34" charset="0"/>
                <a:cs typeface="Arial" pitchFamily="34" charset="0"/>
                <a:hlinkClick r:id="rId6" action="ppaction://hlinksldjump"/>
              </a:rPr>
              <a:t>Популярные фразы на азбуке Морзе</a:t>
            </a:r>
            <a:endParaRPr lang="ru-RU" sz="2000" b="1" dirty="0">
              <a:ln>
                <a:solidFill>
                  <a:schemeClr val="bg1"/>
                </a:solidFill>
              </a:ln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Волна 11"/>
          <p:cNvSpPr/>
          <p:nvPr/>
        </p:nvSpPr>
        <p:spPr>
          <a:xfrm>
            <a:off x="1545960" y="5793016"/>
            <a:ext cx="6048672" cy="926738"/>
          </a:xfrm>
          <a:prstGeom prst="wav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Arial" pitchFamily="34" charset="0"/>
                <a:cs typeface="Arial" pitchFamily="34" charset="0"/>
                <a:hlinkClick r:id="rId7" action="ppaction://hlinksldjump"/>
              </a:rPr>
              <a:t>Об авторе</a:t>
            </a:r>
            <a:endParaRPr lang="ru-RU" sz="2000" b="1" dirty="0">
              <a:ln>
                <a:solidFill>
                  <a:schemeClr val="bg1"/>
                </a:solidFill>
              </a:ln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8322673" y="6430938"/>
            <a:ext cx="288032" cy="300501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Волна 13"/>
          <p:cNvSpPr/>
          <p:nvPr/>
        </p:nvSpPr>
        <p:spPr>
          <a:xfrm>
            <a:off x="1511927" y="3012802"/>
            <a:ext cx="6048672" cy="926738"/>
          </a:xfrm>
          <a:prstGeom prst="wav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Arial" pitchFamily="34" charset="0"/>
                <a:cs typeface="Arial" pitchFamily="34" charset="0"/>
                <a:hlinkClick r:id="rId8" action="ppaction://hlinksldjump"/>
              </a:rPr>
              <a:t>Это интересно</a:t>
            </a:r>
            <a:endParaRPr lang="ru-RU" sz="2000" b="1" dirty="0">
              <a:ln>
                <a:solidFill>
                  <a:schemeClr val="bg1"/>
                </a:solidFill>
              </a:ln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279593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86409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 биографии </a:t>
            </a:r>
            <a:r>
              <a:rPr lang="ru-RU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Сэмюэля</a:t>
            </a: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Морзе</a:t>
            </a:r>
            <a:b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41" y="847265"/>
            <a:ext cx="2194035" cy="2370519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rgbClr val="00B0F0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2582594" y="836712"/>
            <a:ext cx="6352200" cy="2308324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СЭМЮЭЛ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ФИНЛИ БРИЗ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МОРЗЕ (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Morse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Samuel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Finley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Breese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)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американский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художник и изобретатель. Родился 27 апреля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1791г.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в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Чарльзтауне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(шт. Массачусетс). Учился в Йельском университете (1807–1811), где прослушал курс лекций по новой тогда области физики – электричеству. В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1811году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отправился в Англию,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где изучал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живопись в Королевской академии художеств и в студии Б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 Уэста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. Возвратившись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родину через четыре года, он обосновался в Нью-Йорке и стал профессиональным портретистом.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1741" y="3132257"/>
            <a:ext cx="8573053" cy="353943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indent="457200" algn="just"/>
            <a:r>
              <a:rPr lang="ru-RU" sz="1600" dirty="0">
                <a:latin typeface="Arial" pitchFamily="34" charset="0"/>
                <a:cs typeface="Arial" pitchFamily="34" charset="0"/>
              </a:rPr>
              <a:t>В 1829 г.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С.Морзе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вновь отправился в Европу, где создал несколько исторических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полотен. В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Европе Морзе пришла в голову мысль написать картину, которая заинтересовала бы американцев, никогда не видевших шедевров мирового искусства. Так появилась наиболее известная его картина </a:t>
            </a:r>
            <a:r>
              <a:rPr lang="ru-RU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Галерея Лувра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, на заднем плане которой изображено в миниатюре столько шедевров, сколько смогло вместить полотно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indent="457200"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 В 1832 г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С.Морзе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возвращался домой на пакетботе «Салли». Месячное плавание через Атлантику стало для него судьбоносным. На борту парохода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С.Морзе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познакомился с известным врачом, изобретателем новых методов наркоза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Ч.Джаксоном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, который развлекал пассажиров рассказами о виденных им в Париже опытах с электромагнитным телеграфом. Идея такой связи очень заинтересовала будущего изобретателя. Во время месячного плавания он сделал несколько предварительных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чертежей. </a:t>
            </a:r>
          </a:p>
          <a:p>
            <a:pPr indent="457200"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США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С.Морзе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был назначен профессором эстетики в Нью-Йоркском университете, но преподавательская работа не приносит ему удовлетворения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правляющая кнопка: в начало 8">
            <a:hlinkClick r:id="rId5" action="ppaction://hlinksldjump" highlightClick="1"/>
          </p:cNvPr>
          <p:cNvSpPr/>
          <p:nvPr/>
        </p:nvSpPr>
        <p:spPr>
          <a:xfrm>
            <a:off x="8388424" y="6384688"/>
            <a:ext cx="288032" cy="28020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179072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5896" y="740489"/>
            <a:ext cx="5317852" cy="403187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Arial" pitchFamily="34" charset="0"/>
                <a:cs typeface="Arial" pitchFamily="34" charset="0"/>
              </a:rPr>
              <a:t>Все свободное время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Сэмюэл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уделяет разработке пишущего электромагнитного телеграфа. Однако поскольку в вопросах электричества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С.Морзе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был полным невеждой и не имел никаких практических навыков, все его усилия оказываются напрасными. Неудачи преследуют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С.Морзе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во всем. У него умирает жена, и он остается с тремя детьми без средств к существованию. Он получает отказ даже на предложение писать картины.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С.Морзе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становится первым в истории Америки фотографом, но и это не приносит ему дохода. В отчаянии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С.Морзе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обращается за консультацией к выдающемуся физику Джозефу Генри, который рассказывает ему о своих работах по части «телеграфных эффектов». И тогда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С.Морзе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удается скомбинировать работающую модель электромагнитного телеграфа. 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4667628"/>
            <a:ext cx="8702228" cy="206210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Arial" pitchFamily="34" charset="0"/>
                <a:cs typeface="Arial" pitchFamily="34" charset="0"/>
              </a:rPr>
              <a:t>В сентябре 1837 г. в Нью-Йоркском университете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С.Морзе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впервые продемонстрировал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свой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телеграфный аппарат. Присутствовавший на демонстрации промышленник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С.Вейл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оказал материальную помощь изобретателю в ответ на обещание, что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тот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возьмет в компаньоны его сына Альфреда (молодой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человек оказался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толковым помощником с изобретательской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жилкой). Спустя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год после изобретения аппарата в 1838 году Морзе разработал свой всемирно известный код. Альфред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Вейл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также внес свой вклад, он добавил буквенные коды. В наши дни используется международный код Морзе, который был принят в 1939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году.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http://files.school-collection.edu.ru/dlrstore/0bacb9d5-e558-d69e-e41a-2df41673a808/PH0312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2791"/>
            <a:ext cx="3384376" cy="389034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51520" y="762790"/>
            <a:ext cx="1937710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Телеграф Морзе</a:t>
            </a:r>
            <a:endParaRPr lang="ru-RU" sz="1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807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Телеграфный аппарат  Морзе</a:t>
            </a:r>
            <a:endParaRPr lang="ru-RU" sz="3600" dirty="0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360665" y="6382276"/>
            <a:ext cx="304572" cy="288032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852192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3454" y="701899"/>
            <a:ext cx="8712968" cy="600164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Телеграфный аппарат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Морзе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практически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в неизменном виде просуществовал с конца 30-х годов XIX столетия до середины XX века. 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Упрощенная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схема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показана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на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рисунке.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На этой схеме обозначены: 1 — телеграфный ключ; 2 — электромагнит; 3 — якорь; 4 — пружина; 5 — пишущее колесо, покрытое краской; 6 — бумажная лента. При нажатии ключа в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пункте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А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в линии, соединяющей этот пункт с пунктом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В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, появляется ток, электромагнит притягивает якорь и пишущее колесо оставляет след на движущейся бумажной ленте. Этот след может быть точкой (если ключ на передаче был отпущен быстро) или тире (если ключ на передаче был задержан подольше).</a:t>
            </a:r>
          </a:p>
          <a:p>
            <a:pPr algn="just"/>
            <a:r>
              <a:rPr lang="ru-RU" sz="1600" dirty="0">
                <a:latin typeface="Arial" pitchFamily="34" charset="0"/>
                <a:cs typeface="Arial" pitchFamily="34" charset="0"/>
              </a:rPr>
              <a:t>После неудачной попытки создать телеграфную линию в Европе в 1843 году Морзе получил финансовую поддержку от Конгресса для создания первой экспериментальной телеграфной линии в США от Балтимора до Вашингтона. В 1844 году линия была закончена, и 24 мая 1844 года он послал первое телеграфное сообщение: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«Дивны </a:t>
            </a:r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дела твои, Господи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!».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Но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у этого аппарата был существенный недостаток: вместо букв он печатал на ленте точки и тире, что не позволяло работать на нем людям, не знающим азбуку Морзе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endParaRPr lang="ru-RU" sz="1600" dirty="0">
              <a:latin typeface="Arial" pitchFamily="34" charset="0"/>
              <a:cs typeface="Arial" pitchFamily="34" charset="0"/>
            </a:endParaRPr>
          </a:p>
          <a:p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dirty="0">
                <a:latin typeface="Arial" pitchFamily="34" charset="0"/>
                <a:cs typeface="Arial" pitchFamily="34" charset="0"/>
              </a:rPr>
              <a:t/>
            </a:r>
            <a:br>
              <a:rPr lang="ru-RU" sz="1600" dirty="0">
                <a:latin typeface="Arial" pitchFamily="34" charset="0"/>
                <a:cs typeface="Arial" pitchFamily="34" charset="0"/>
              </a:rPr>
            </a:b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&amp;Tcy;&amp;iecy;&amp;lcy;&amp;iecy;&amp;gcy;&amp;rcy;&amp;acy;&amp;fcy; &amp;Mcy;&amp;ocy;&amp;rcy;&amp;zcy;&amp;iecy;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107"/>
          <a:stretch/>
        </p:blipFill>
        <p:spPr bwMode="auto">
          <a:xfrm>
            <a:off x="1894363" y="4850723"/>
            <a:ext cx="5391150" cy="18436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807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Телеграфный аппарат  Морзе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28403" y="6204989"/>
            <a:ext cx="25571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u="sng" dirty="0">
                <a:latin typeface="Arial" pitchFamily="34" charset="0"/>
                <a:cs typeface="Arial" pitchFamily="34" charset="0"/>
                <a:hlinkClick r:id="rId5"/>
              </a:rPr>
              <a:t>http://phscs.ru/physics9g/telegraph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правляющая кнопка: в начало 8">
            <a:hlinkClick r:id="rId6" action="ppaction://hlinksldjump" highlightClick="1"/>
          </p:cNvPr>
          <p:cNvSpPr/>
          <p:nvPr/>
        </p:nvSpPr>
        <p:spPr>
          <a:xfrm>
            <a:off x="8316416" y="6381328"/>
            <a:ext cx="288032" cy="28020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575813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0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Азбука Морзе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608114" y="648072"/>
            <a:ext cx="6270053" cy="378565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indent="457200"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Азбука Морзе была разработана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Сэмюэлом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Морзе в 1938 году  для передачи сообщений по телеграфу в виде электрических импульсов. </a:t>
            </a:r>
          </a:p>
          <a:p>
            <a:pPr algn="just"/>
            <a:r>
              <a:rPr lang="ru-RU" sz="1600" dirty="0">
                <a:latin typeface="Arial" pitchFamily="34" charset="0"/>
                <a:cs typeface="Arial" pitchFamily="34" charset="0"/>
              </a:rPr>
              <a:t>В азбуке Морзе (код Морзе) каждой букве соответствует комбинация из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длинных посылок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(тире) и коротких посылок (точек). За единицу длительности в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телеграфной азбуке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принимается длительность точки. Длительность тире равняется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длительности трех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точек. Пауза между знаками в букве – одна точка, а между буквами в слове –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3 точкам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. Пауза между словами соответствует 7 точкам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indent="457200"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Код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Морзе используется для передачи сигналов в радиосвязи, гидроакустической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световой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и звуковой сигнализациях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 Все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буквы, числа и сигналы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могут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быть произведены с помощью коротких и длинных звуков, вспышек, миганий и знаков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96" y="648071"/>
            <a:ext cx="2381250" cy="3787427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56692" y="4435499"/>
            <a:ext cx="8621475" cy="23083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indent="457200" algn="just"/>
            <a:r>
              <a:rPr lang="ru-RU" sz="1600" dirty="0">
                <a:latin typeface="Arial" pitchFamily="34" charset="0"/>
                <a:cs typeface="Arial" pitchFamily="34" charset="0"/>
              </a:rPr>
              <a:t>Для спасения существует сигнал SOS, что является сокращением от английского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Save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Our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Souls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(Спасите наши души), – просьбы о помощи. В коде Морзе это будет:</a:t>
            </a:r>
          </a:p>
          <a:p>
            <a:pPr algn="ctr"/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Точка, точка, точка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(S)  </a:t>
            </a:r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Тире, тире, тире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(О)  </a:t>
            </a:r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Точка, точка, точка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(S)</a:t>
            </a:r>
          </a:p>
          <a:p>
            <a:pPr algn="ctr"/>
            <a:r>
              <a:rPr lang="ru-RU" sz="1600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• • • — — — • • •   </a:t>
            </a:r>
            <a:endParaRPr lang="ru-RU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dirty="0">
                <a:latin typeface="Arial" pitchFamily="34" charset="0"/>
                <a:cs typeface="Arial" pitchFamily="34" charset="0"/>
              </a:rPr>
              <a:t>Такой сигнал можно подать с помощью фонарика или включением света, или можно выбить это по металлическим трубам, или постучать по стене, или прогудеть клаксоном автомобиля или лодки. </a:t>
            </a:r>
          </a:p>
          <a:p>
            <a:pPr indent="457200" algn="just"/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Внимание!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Сигнал SOS используют только при действительной необходимости. Никогда не подавайте его, чтобы просто проверить, придут ли люди на помощь.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388297" y="6455791"/>
            <a:ext cx="304572" cy="288032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402889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4807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Азбука Морзе</a:t>
            </a:r>
            <a:endParaRPr lang="ru-RU" sz="36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89994"/>
              </p:ext>
            </p:extLst>
          </p:nvPr>
        </p:nvGraphicFramePr>
        <p:xfrm>
          <a:off x="251520" y="620598"/>
          <a:ext cx="4248472" cy="59767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7088"/>
                <a:gridCol w="1267088"/>
                <a:gridCol w="1714296"/>
              </a:tblGrid>
              <a:tr h="4269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Русский символ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Латинский символ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Код Морзе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· · ·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-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- ·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· ·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. .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Z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- · ·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J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- -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·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- . 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H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·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-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- - 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- 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. 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.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. - 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H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. . 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· - ·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Ч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ö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- - ·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4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Ш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ch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- -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32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Щ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Q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- ·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661541"/>
              </p:ext>
            </p:extLst>
          </p:nvPr>
        </p:nvGraphicFramePr>
        <p:xfrm>
          <a:off x="4427984" y="620694"/>
          <a:ext cx="4464496" cy="59972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/>
                <a:gridCol w="1440160"/>
                <a:gridCol w="1728192"/>
              </a:tblGrid>
              <a:tr h="43190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Русский символ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Латинский символ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Код Морзе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· · -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Y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· - -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Э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é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. - . .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Ю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ü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. -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Я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ä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- .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- - -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. - -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. . -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. . .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. . . 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· · · ·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- · · ·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- - · ·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- - - ·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- - -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Точка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. . . . 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Запятая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- . - .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· · - ·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. - . 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!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- · · -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Знак раздела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· · · -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02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Ошибка/перебой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. . . . . 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@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- - .- 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440787" y="6425952"/>
            <a:ext cx="304572" cy="288032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927376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208966"/>
            <a:ext cx="8712968" cy="646330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Для того чтобы серьёзно изучить телеграф, нужно запоминать не количество точек и тире в букве, а «напевы», которые получаются, когда звучит буква целиком. Например, напев «Фи-ли-</a:t>
            </a:r>
            <a:r>
              <a:rPr lang="ru-RU" dirty="0" err="1" smtClean="0"/>
              <a:t>мон</a:t>
            </a:r>
            <a:r>
              <a:rPr lang="ru-RU" dirty="0" smtClean="0"/>
              <a:t>-чик» означает, что была передана буква F.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234986"/>
              </p:ext>
            </p:extLst>
          </p:nvPr>
        </p:nvGraphicFramePr>
        <p:xfrm>
          <a:off x="359532" y="1268760"/>
          <a:ext cx="8352928" cy="35283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71558"/>
                <a:gridCol w="1871464"/>
                <a:gridCol w="2683608"/>
                <a:gridCol w="1726298"/>
              </a:tblGrid>
              <a:tr h="2198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Ай-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Даа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Баа-Ки-Те-Кут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Ви-Даа-Лаа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Гаа-Раа-Жи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8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8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r>
                        <a:rPr lang="en-US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oo</a:t>
                      </a:r>
                      <a:r>
                        <a:rPr lang="en-US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Ми-Ки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Есть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Я-Бук-Ва-Жее-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Заа-Каа-Ти-Ки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8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8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И-Ди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Йош-Каа-Роо-Лаа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Каак-Же-Таак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Ли-Моон-Чи-Ки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8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8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Маа-Маа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Ноо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-Мер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Оо-Коо-Лоо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Пи-Лаа-Поо-Ёт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8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8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Ре-Шаа-Ет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Си-Не-Е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Таак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У-Нес-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Лоо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8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8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Фи-Ли-Моон-Чик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Хи-Ми-Чи-Те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Цаа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-Пли-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Хоо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Дят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Чаа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Шаа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Тоо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-Нет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8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Ч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8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Шаа-Раа-Ваа-Раа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Щаа-Ваам-Не-Шаа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Ыы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-Не-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Наа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Доо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Тоо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Мяг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-Кий-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Знаак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8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Ш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Щ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8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Э-Лек-Троо-Ни-Ки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Ю-Ли-Аа-Наа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Я-Маал-Я-Маал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8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Э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Ю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Я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904350"/>
              </p:ext>
            </p:extLst>
          </p:nvPr>
        </p:nvGraphicFramePr>
        <p:xfrm>
          <a:off x="359532" y="4914908"/>
          <a:ext cx="8352928" cy="1600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0812"/>
                <a:gridCol w="2812377"/>
                <a:gridCol w="2879739"/>
              </a:tblGrid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Нооль-Тоо-Оо-Коо-Лоо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Тооль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Коо-Оод-Наа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Две-Не-Хоо-Роо-Шоо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Три-Те-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Бе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Маа-Лоо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Чет-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Ве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Ри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-Те-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Каа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Пя-ти-ле-ти-е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Поо-Шес-Ти-Бе-Ри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Даа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Даа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-Се-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Ме</a:t>
                      </a:r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2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Ри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Воось-Моо-Гоо-И-Ди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Наа-Ноо-Наа-Ноо-Ми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388424" y="6335702"/>
            <a:ext cx="288032" cy="28020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111006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73790" y="0"/>
            <a:ext cx="8229600" cy="7920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Это интересно</a:t>
            </a:r>
            <a:endParaRPr lang="ru-RU" sz="3600" dirty="0"/>
          </a:p>
        </p:txBody>
      </p:sp>
      <p:sp>
        <p:nvSpPr>
          <p:cNvPr id="2" name="TextBox 1"/>
          <p:cNvSpPr txBox="1"/>
          <p:nvPr/>
        </p:nvSpPr>
        <p:spPr>
          <a:xfrm>
            <a:off x="232106" y="836712"/>
            <a:ext cx="8712968" cy="575542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В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поместье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Сэмюэла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Морзе в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Покипси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, штат Нью-Йорк, создан мемориальный музей, открытый для посетителей с 1979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г.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Именем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Сэмюэла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Морзе назван один из кратеров на Луне.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Сэмюэл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Морзе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был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другом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Фенимора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Купера.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85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лет назад (1921) радиостанция университета шт. Висконсин (США) впервые передала прогноз погоды по радио. Метеосводка передана азбукой Морзе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Существует несколько версий, кто первым воспользовался просьбой о помощи. По одной из них, впервые в эфире сигнал SOS прозвучал 10 июня 1909 года с пассажирского корабля "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Кунард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", потерпевшего катастрофу у Азорских островов. По другой - 14 апреля 1912 г. с печально знаменитого "Титаника". Радист тогда передавал оба сигнала - и SOS, и CQD. Но, увы, на другом корабле, проплывавшем в зоне действия сигнала, радист в тот момент отлучился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С "Титаником" и сигналом SOS связана еще одна мистическая история. 15 апреля 1972 года американский линкор "Теодор Рузвельт" принял сигнал SOS с затонувшего 60 лет назад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корабля. Радист удивился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и запросил берег. Ответ был спокойным и странным: на сигнал SOS не реагировать, следовать прежним курсом. Эта история не забылась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 Радист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"Теодора Рузвельта" постарался выяснить, откуда же доносился этот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сигнал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. В военных архивах он нашел донесения своих коллег о том, что и они получали странные радиограммы - якобы с "Титаника". Происходило это в 1924, 1930, 1936, 1942 годах - сигнал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приходил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раз в шесть лет. В 1978 году радист уже специально ждал сигнала, и уверял, что получил его.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апреле 1996 года в канадской газете "Сан" появилась заметка об очередном сигнале SOS с "Титаника", полученным канадским судном "Квебек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".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8388424" y="6280038"/>
            <a:ext cx="288032" cy="28020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44496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1793</Words>
  <Application>Microsoft Office PowerPoint</Application>
  <PresentationFormat>Экран (4:3)</PresentationFormat>
  <Paragraphs>349</Paragraphs>
  <Slides>13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Из биографии Сэмюэля Морзе </vt:lpstr>
      <vt:lpstr>Телеграфный аппарат  Морзе</vt:lpstr>
      <vt:lpstr>Телеграфный аппарат  Морзе</vt:lpstr>
      <vt:lpstr>Презентация PowerPoint</vt:lpstr>
      <vt:lpstr>Азбука Морзе</vt:lpstr>
      <vt:lpstr>Презентация PowerPoint</vt:lpstr>
      <vt:lpstr>Это интересно</vt:lpstr>
      <vt:lpstr>Игротека</vt:lpstr>
      <vt:lpstr>Популярные фразы на азбуке Морзе</vt:lpstr>
      <vt:lpstr>Используемые ресурсы</vt:lpstr>
      <vt:lpstr>Об авторе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</dc:creator>
  <cp:lastModifiedBy>Иван</cp:lastModifiedBy>
  <cp:revision>87</cp:revision>
  <dcterms:created xsi:type="dcterms:W3CDTF">2016-02-20T13:06:08Z</dcterms:created>
  <dcterms:modified xsi:type="dcterms:W3CDTF">2016-02-22T20:22:07Z</dcterms:modified>
</cp:coreProperties>
</file>